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71" r:id="rId4"/>
    <p:sldId id="258" r:id="rId5"/>
    <p:sldId id="259" r:id="rId6"/>
    <p:sldId id="260" r:id="rId7"/>
    <p:sldId id="273" r:id="rId8"/>
    <p:sldId id="274" r:id="rId9"/>
    <p:sldId id="275" r:id="rId10"/>
    <p:sldId id="276" r:id="rId11"/>
    <p:sldId id="283" r:id="rId12"/>
    <p:sldId id="278" r:id="rId13"/>
    <p:sldId id="279" r:id="rId14"/>
    <p:sldId id="280" r:id="rId15"/>
    <p:sldId id="281" r:id="rId16"/>
    <p:sldId id="282" r:id="rId17"/>
    <p:sldId id="261" r:id="rId18"/>
    <p:sldId id="264" r:id="rId19"/>
    <p:sldId id="265" r:id="rId20"/>
    <p:sldId id="266" r:id="rId21"/>
    <p:sldId id="267" r:id="rId22"/>
    <p:sldId id="268" r:id="rId23"/>
    <p:sldId id="269" r:id="rId24"/>
    <p:sldId id="270" r:id="rId25"/>
    <p:sldId id="272"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28E54-9FAC-4D5E-8BE7-C801F850CA25}" type="datetimeFigureOut">
              <a:rPr kumimoji="1" lang="ja-JP" altLang="en-US" smtClean="0"/>
              <a:pPr/>
              <a:t>2011/5/31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9DEF45-95EC-4406-801C-D9B38EC7500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ideone.com/z5Vg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しい</a:t>
            </a:r>
            <a:r>
              <a:rPr kumimoji="1" lang="ja-JP" altLang="en-US" dirty="0" err="1" smtClean="0"/>
              <a:t>せい</a:t>
            </a:r>
            <a:endParaRPr kumimoji="1" lang="ja-JP" altLang="en-US" dirty="0"/>
          </a:p>
        </p:txBody>
      </p:sp>
      <p:sp>
        <p:nvSpPr>
          <p:cNvPr id="4" name="スライド番号プレースホルダ 3"/>
          <p:cNvSpPr>
            <a:spLocks noGrp="1"/>
          </p:cNvSpPr>
          <p:nvPr>
            <p:ph type="sldNum" sz="quarter" idx="10"/>
          </p:nvPr>
        </p:nvSpPr>
        <p:spPr/>
        <p:txBody>
          <a:bodyPr/>
          <a:lstStyle/>
          <a:p>
            <a:fld id="{5A9DEF45-95EC-4406-801C-D9B38EC75003}" type="slidenum">
              <a:rPr kumimoji="1" lang="ja-JP" altLang="en-US" smtClean="0"/>
              <a:pPr/>
              <a:t>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hlinkClick r:id="rId3"/>
              </a:rPr>
              <a:t>http://ideone.com/z5Vg0</a:t>
            </a:r>
            <a:endParaRPr kumimoji="1" lang="ja-JP" altLang="en-US" dirty="0"/>
          </a:p>
        </p:txBody>
      </p:sp>
      <p:sp>
        <p:nvSpPr>
          <p:cNvPr id="4" name="スライド番号プレースホルダ 3"/>
          <p:cNvSpPr>
            <a:spLocks noGrp="1"/>
          </p:cNvSpPr>
          <p:nvPr>
            <p:ph type="sldNum" sz="quarter" idx="10"/>
          </p:nvPr>
        </p:nvSpPr>
        <p:spPr/>
        <p:txBody>
          <a:bodyPr/>
          <a:lstStyle/>
          <a:p>
            <a:fld id="{5A9DEF45-95EC-4406-801C-D9B38EC75003}"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41BFD2C-C569-4DE9-8C67-C6DB9489546A}" type="datetimeFigureOut">
              <a:rPr kumimoji="1" lang="ja-JP" altLang="en-US" smtClean="0"/>
              <a:pPr/>
              <a:t>2011/5/31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0F2912E-B5BF-4583-B893-EECB91A30E6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BFD2C-C569-4DE9-8C67-C6DB9489546A}" type="datetimeFigureOut">
              <a:rPr kumimoji="1" lang="ja-JP" altLang="en-US" smtClean="0"/>
              <a:pPr/>
              <a:t>2011/5/31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2912E-B5BF-4583-B893-EECB91A30E6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k-onisan.info/class2/"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第三章</a:t>
            </a:r>
            <a:r>
              <a:rPr kumimoji="1" lang="en-US" altLang="ja-JP" dirty="0" smtClean="0"/>
              <a:t/>
            </a:r>
            <a:br>
              <a:rPr kumimoji="1" lang="en-US" altLang="ja-JP" dirty="0" smtClean="0"/>
            </a:br>
            <a:r>
              <a:rPr lang="ja-JP" altLang="en-US" dirty="0"/>
              <a:t>静的</a:t>
            </a:r>
            <a:r>
              <a:rPr lang="ja-JP" altLang="en-US" dirty="0" smtClean="0"/>
              <a:t>モデリング１：概念と型</a:t>
            </a:r>
            <a:endParaRPr kumimoji="1" lang="ja-JP" altLang="en-US" dirty="0"/>
          </a:p>
        </p:txBody>
      </p:sp>
      <p:sp>
        <p:nvSpPr>
          <p:cNvPr id="3" name="サブタイトル 2"/>
          <p:cNvSpPr>
            <a:spLocks noGrp="1"/>
          </p:cNvSpPr>
          <p:nvPr>
            <p:ph type="subTitle" idx="1"/>
          </p:nvPr>
        </p:nvSpPr>
        <p:spPr>
          <a:xfrm>
            <a:off x="1331640" y="4293096"/>
            <a:ext cx="6400800" cy="648072"/>
          </a:xfrm>
        </p:spPr>
        <p:txBody>
          <a:bodyPr>
            <a:normAutofit/>
          </a:bodyPr>
          <a:lstStyle/>
          <a:p>
            <a:r>
              <a:rPr lang="ja-JP" altLang="en-US" sz="2800" dirty="0" smtClean="0">
                <a:solidFill>
                  <a:schemeClr val="tx1"/>
                </a:solidFill>
              </a:rPr>
              <a:t>高橋まどか　　菅原健太郎</a:t>
            </a:r>
            <a:endParaRPr kumimoji="1" lang="en-US" altLang="ja-JP" sz="28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型で表す</a:t>
            </a:r>
            <a:endParaRPr kumimoji="1" lang="ja-JP" altLang="en-US" dirty="0"/>
          </a:p>
        </p:txBody>
      </p:sp>
      <p:graphicFrame>
        <p:nvGraphicFramePr>
          <p:cNvPr id="5" name="表 4"/>
          <p:cNvGraphicFramePr>
            <a:graphicFrameLocks noGrp="1"/>
          </p:cNvGraphicFramePr>
          <p:nvPr/>
        </p:nvGraphicFramePr>
        <p:xfrm>
          <a:off x="2285984" y="2643182"/>
          <a:ext cx="2357454" cy="1854526"/>
        </p:xfrm>
        <a:graphic>
          <a:graphicData uri="http://schemas.openxmlformats.org/drawingml/2006/table">
            <a:tbl>
              <a:tblPr firstRow="1" bandRow="1">
                <a:tableStyleId>{5940675A-B579-460E-94D1-54222C63F5DA}</a:tableStyleId>
              </a:tblPr>
              <a:tblGrid>
                <a:gridCol w="2357454"/>
              </a:tblGrid>
              <a:tr h="500066">
                <a:tc>
                  <a:txBody>
                    <a:bodyPr/>
                    <a:lstStyle/>
                    <a:p>
                      <a:pPr algn="ctr"/>
                      <a:r>
                        <a:rPr kumimoji="1" lang="en-US" altLang="ja-JP" dirty="0" smtClean="0"/>
                        <a:t>《</a:t>
                      </a:r>
                      <a:r>
                        <a:rPr kumimoji="1" lang="ja-JP" altLang="en-US" dirty="0" smtClean="0"/>
                        <a:t>型</a:t>
                      </a:r>
                      <a:r>
                        <a:rPr kumimoji="1" lang="en-US" altLang="ja-JP" dirty="0" smtClean="0"/>
                        <a:t>》</a:t>
                      </a:r>
                    </a:p>
                    <a:p>
                      <a:pPr algn="ctr"/>
                      <a:r>
                        <a:rPr kumimoji="1" lang="ja-JP" altLang="en-US" dirty="0" smtClean="0"/>
                        <a:t>学生</a:t>
                      </a:r>
                      <a:endParaRPr kumimoji="1" lang="ja-JP" altLang="en-US" dirty="0"/>
                    </a:p>
                  </a:txBody>
                  <a:tcPr/>
                </a:tc>
              </a:tr>
              <a:tr h="1214446">
                <a:tc>
                  <a:txBody>
                    <a:bodyPr/>
                    <a:lstStyle/>
                    <a:p>
                      <a:r>
                        <a:rPr kumimoji="1" lang="ja-JP" altLang="en-US" dirty="0" smtClean="0"/>
                        <a:t>氏名</a:t>
                      </a:r>
                      <a:endParaRPr kumimoji="1" lang="en-US" altLang="ja-JP" dirty="0" smtClean="0"/>
                    </a:p>
                    <a:p>
                      <a:r>
                        <a:rPr kumimoji="1" lang="ja-JP" altLang="en-US" dirty="0" smtClean="0"/>
                        <a:t>生年月日</a:t>
                      </a:r>
                      <a:endParaRPr kumimoji="1" lang="en-US" altLang="ja-JP" dirty="0" smtClean="0"/>
                    </a:p>
                    <a:p>
                      <a:r>
                        <a:rPr kumimoji="1" lang="ja-JP" altLang="en-US" dirty="0" smtClean="0"/>
                        <a:t>　・</a:t>
                      </a:r>
                      <a:endParaRPr kumimoji="1" lang="en-US" altLang="ja-JP" dirty="0" smtClean="0"/>
                    </a:p>
                    <a:p>
                      <a:r>
                        <a:rPr kumimoji="1" lang="ja-JP" altLang="en-US" dirty="0" smtClean="0"/>
                        <a:t>　・</a:t>
                      </a:r>
                      <a:endParaRPr kumimoji="1" lang="ja-JP" altLang="en-US" dirty="0"/>
                    </a:p>
                  </a:txBody>
                  <a:tcPr/>
                </a:tc>
              </a:tr>
            </a:tbl>
          </a:graphicData>
        </a:graphic>
      </p:graphicFrame>
      <p:cxnSp>
        <p:nvCxnSpPr>
          <p:cNvPr id="7" name="直線矢印コネクタ 6"/>
          <p:cNvCxnSpPr/>
          <p:nvPr/>
        </p:nvCxnSpPr>
        <p:spPr>
          <a:xfrm>
            <a:off x="1571604" y="2786058"/>
            <a:ext cx="57150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57158" y="2643182"/>
            <a:ext cx="646331" cy="369332"/>
          </a:xfrm>
          <a:prstGeom prst="rect">
            <a:avLst/>
          </a:prstGeom>
          <a:noFill/>
        </p:spPr>
        <p:txBody>
          <a:bodyPr wrap="none" rtlCol="0">
            <a:spAutoFit/>
          </a:bodyPr>
          <a:lstStyle/>
          <a:p>
            <a:r>
              <a:rPr lang="ja-JP" altLang="en-US" dirty="0" smtClean="0"/>
              <a:t>型名</a:t>
            </a:r>
            <a:endParaRPr kumimoji="1" lang="ja-JP" altLang="en-US" dirty="0"/>
          </a:p>
        </p:txBody>
      </p:sp>
      <p:cxnSp>
        <p:nvCxnSpPr>
          <p:cNvPr id="9" name="直線矢印コネクタ 8"/>
          <p:cNvCxnSpPr/>
          <p:nvPr/>
        </p:nvCxnSpPr>
        <p:spPr>
          <a:xfrm>
            <a:off x="1571604" y="363117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57158" y="3488296"/>
            <a:ext cx="646331" cy="369332"/>
          </a:xfrm>
          <a:prstGeom prst="rect">
            <a:avLst/>
          </a:prstGeom>
          <a:noFill/>
        </p:spPr>
        <p:txBody>
          <a:bodyPr wrap="none" rtlCol="0">
            <a:spAutoFit/>
          </a:bodyPr>
          <a:lstStyle/>
          <a:p>
            <a:r>
              <a:rPr lang="ja-JP" altLang="en-US" dirty="0" smtClean="0"/>
              <a:t>属性</a:t>
            </a:r>
            <a:endParaRPr kumimoji="1" lang="ja-JP" altLang="en-US" dirty="0"/>
          </a:p>
        </p:txBody>
      </p:sp>
      <p:cxnSp>
        <p:nvCxnSpPr>
          <p:cNvPr id="13" name="直線矢印コネクタ 12"/>
          <p:cNvCxnSpPr/>
          <p:nvPr/>
        </p:nvCxnSpPr>
        <p:spPr>
          <a:xfrm rot="10800000">
            <a:off x="4071934" y="2786058"/>
            <a:ext cx="235745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500826" y="2857496"/>
            <a:ext cx="1229824" cy="369332"/>
          </a:xfrm>
          <a:prstGeom prst="rect">
            <a:avLst/>
          </a:prstGeom>
          <a:noFill/>
        </p:spPr>
        <p:txBody>
          <a:bodyPr wrap="none" rtlCol="0">
            <a:spAutoFit/>
          </a:bodyPr>
          <a:lstStyle/>
          <a:p>
            <a:r>
              <a:rPr lang="ja-JP" altLang="en-US" dirty="0" smtClean="0"/>
              <a:t>キーワード</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キーワードを省略</a:t>
            </a:r>
            <a:endParaRPr kumimoji="1" lang="ja-JP" altLang="en-US" dirty="0"/>
          </a:p>
        </p:txBody>
      </p:sp>
      <p:graphicFrame>
        <p:nvGraphicFramePr>
          <p:cNvPr id="5" name="表 4"/>
          <p:cNvGraphicFramePr>
            <a:graphicFrameLocks noGrp="1"/>
          </p:cNvGraphicFramePr>
          <p:nvPr/>
        </p:nvGraphicFramePr>
        <p:xfrm>
          <a:off x="2285984" y="2643182"/>
          <a:ext cx="2357454" cy="1714512"/>
        </p:xfrm>
        <a:graphic>
          <a:graphicData uri="http://schemas.openxmlformats.org/drawingml/2006/table">
            <a:tbl>
              <a:tblPr firstRow="1" bandRow="1">
                <a:tableStyleId>{5940675A-B579-460E-94D1-54222C63F5DA}</a:tableStyleId>
              </a:tblPr>
              <a:tblGrid>
                <a:gridCol w="2357454"/>
              </a:tblGrid>
              <a:tr h="500066">
                <a:tc>
                  <a:txBody>
                    <a:bodyPr/>
                    <a:lstStyle/>
                    <a:p>
                      <a:pPr algn="ctr"/>
                      <a:r>
                        <a:rPr kumimoji="1" lang="ja-JP" altLang="en-US" dirty="0" smtClean="0"/>
                        <a:t>学生</a:t>
                      </a:r>
                      <a:endParaRPr kumimoji="1" lang="ja-JP" altLang="en-US" dirty="0"/>
                    </a:p>
                  </a:txBody>
                  <a:tcPr/>
                </a:tc>
              </a:tr>
              <a:tr h="1214446">
                <a:tc>
                  <a:txBody>
                    <a:bodyPr/>
                    <a:lstStyle/>
                    <a:p>
                      <a:r>
                        <a:rPr kumimoji="1" lang="ja-JP" altLang="en-US" dirty="0" smtClean="0"/>
                        <a:t>氏名</a:t>
                      </a:r>
                      <a:endParaRPr kumimoji="1" lang="en-US" altLang="ja-JP" dirty="0" smtClean="0"/>
                    </a:p>
                    <a:p>
                      <a:r>
                        <a:rPr kumimoji="1" lang="ja-JP" altLang="en-US" dirty="0" smtClean="0"/>
                        <a:t>生年月日</a:t>
                      </a:r>
                      <a:endParaRPr kumimoji="1" lang="en-US" altLang="ja-JP" dirty="0" smtClean="0"/>
                    </a:p>
                    <a:p>
                      <a:r>
                        <a:rPr kumimoji="1" lang="ja-JP" altLang="en-US" dirty="0" smtClean="0"/>
                        <a:t>　・</a:t>
                      </a:r>
                      <a:endParaRPr kumimoji="1" lang="en-US" altLang="ja-JP" dirty="0" smtClean="0"/>
                    </a:p>
                    <a:p>
                      <a:r>
                        <a:rPr kumimoji="1" lang="ja-JP" altLang="en-US" dirty="0" smtClean="0"/>
                        <a:t>　・</a:t>
                      </a:r>
                      <a:endParaRPr kumimoji="1" lang="ja-JP" altLang="en-US" dirty="0"/>
                    </a:p>
                  </a:txBody>
                  <a:tcPr/>
                </a:tc>
              </a:tr>
            </a:tbl>
          </a:graphicData>
        </a:graphic>
      </p:graphicFrame>
      <p:cxnSp>
        <p:nvCxnSpPr>
          <p:cNvPr id="7" name="直線矢印コネクタ 6"/>
          <p:cNvCxnSpPr/>
          <p:nvPr/>
        </p:nvCxnSpPr>
        <p:spPr>
          <a:xfrm>
            <a:off x="1571604" y="2786058"/>
            <a:ext cx="57150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57158" y="2643182"/>
            <a:ext cx="646331" cy="369332"/>
          </a:xfrm>
          <a:prstGeom prst="rect">
            <a:avLst/>
          </a:prstGeom>
          <a:noFill/>
        </p:spPr>
        <p:txBody>
          <a:bodyPr wrap="none" rtlCol="0">
            <a:spAutoFit/>
          </a:bodyPr>
          <a:lstStyle/>
          <a:p>
            <a:r>
              <a:rPr lang="ja-JP" altLang="en-US" dirty="0" smtClean="0"/>
              <a:t>型名</a:t>
            </a:r>
            <a:endParaRPr kumimoji="1" lang="ja-JP" altLang="en-US" dirty="0"/>
          </a:p>
        </p:txBody>
      </p:sp>
      <p:cxnSp>
        <p:nvCxnSpPr>
          <p:cNvPr id="9" name="直線矢印コネクタ 8"/>
          <p:cNvCxnSpPr/>
          <p:nvPr/>
        </p:nvCxnSpPr>
        <p:spPr>
          <a:xfrm>
            <a:off x="1571604" y="363117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57158" y="3488296"/>
            <a:ext cx="646331" cy="369332"/>
          </a:xfrm>
          <a:prstGeom prst="rect">
            <a:avLst/>
          </a:prstGeom>
          <a:noFill/>
        </p:spPr>
        <p:txBody>
          <a:bodyPr wrap="none" rtlCol="0">
            <a:spAutoFit/>
          </a:bodyPr>
          <a:lstStyle/>
          <a:p>
            <a:r>
              <a:rPr lang="ja-JP" altLang="en-US" dirty="0" smtClean="0"/>
              <a:t>属性</a:t>
            </a:r>
            <a:endParaRPr kumimoji="1" lang="ja-JP" altLang="en-US" dirty="0"/>
          </a:p>
        </p:txBody>
      </p:sp>
      <p:sp>
        <p:nvSpPr>
          <p:cNvPr id="19" name="テキスト ボックス 18"/>
          <p:cNvSpPr txBox="1"/>
          <p:nvPr/>
        </p:nvSpPr>
        <p:spPr>
          <a:xfrm>
            <a:off x="500034" y="4643446"/>
            <a:ext cx="6766596" cy="1477328"/>
          </a:xfrm>
          <a:prstGeom prst="rect">
            <a:avLst/>
          </a:prstGeom>
          <a:noFill/>
        </p:spPr>
        <p:txBody>
          <a:bodyPr wrap="none" rtlCol="0">
            <a:spAutoFit/>
          </a:bodyPr>
          <a:lstStyle/>
          <a:p>
            <a:r>
              <a:rPr kumimoji="1" lang="ja-JP" altLang="en-US" dirty="0" smtClean="0"/>
              <a:t>全ての概念が「型」になるモデルでは、キーワードを省略する。ただし</a:t>
            </a:r>
            <a:endParaRPr kumimoji="1" lang="en-US" altLang="ja-JP" dirty="0" smtClean="0"/>
          </a:p>
          <a:p>
            <a:r>
              <a:rPr lang="ja-JP" altLang="en-US" dirty="0" smtClean="0"/>
              <a:t>どこかの注意書きに</a:t>
            </a:r>
            <a:endParaRPr lang="en-US" altLang="ja-JP" dirty="0" smtClean="0"/>
          </a:p>
          <a:p>
            <a:r>
              <a:rPr lang="ja-JP" altLang="en-US" dirty="0" smtClean="0"/>
              <a:t>「この図は概念レベルであり、キーワード</a:t>
            </a:r>
            <a:r>
              <a:rPr lang="en-US" altLang="ja-JP" dirty="0" smtClean="0"/>
              <a:t>《</a:t>
            </a:r>
            <a:r>
              <a:rPr lang="ja-JP" altLang="en-US" dirty="0" smtClean="0"/>
              <a:t>型</a:t>
            </a:r>
            <a:r>
              <a:rPr lang="en-US" altLang="ja-JP" dirty="0" smtClean="0"/>
              <a:t>》</a:t>
            </a:r>
            <a:r>
              <a:rPr lang="ja-JP" altLang="en-US" dirty="0" smtClean="0"/>
              <a:t>を省略している」</a:t>
            </a:r>
            <a:endParaRPr lang="en-US" altLang="ja-JP" dirty="0" smtClean="0"/>
          </a:p>
          <a:p>
            <a:r>
              <a:rPr lang="ja-JP" altLang="en-US" dirty="0" smtClean="0"/>
              <a:t>と書いておくこと</a:t>
            </a:r>
          </a:p>
          <a:p>
            <a:r>
              <a:rPr lang="ja-JP" altLang="en-US" dirty="0" smtClean="0"/>
              <a:t>にします。</a:t>
            </a:r>
            <a:endParaRPr kumimoji="1" lang="ja-JP" altLang="en-US" dirty="0"/>
          </a:p>
        </p:txBody>
      </p:sp>
      <p:sp>
        <p:nvSpPr>
          <p:cNvPr id="11" name="テキスト ボックス 10"/>
          <p:cNvSpPr txBox="1"/>
          <p:nvPr/>
        </p:nvSpPr>
        <p:spPr>
          <a:xfrm>
            <a:off x="1868937" y="5929330"/>
            <a:ext cx="6489277" cy="646331"/>
          </a:xfrm>
          <a:prstGeom prst="rect">
            <a:avLst/>
          </a:prstGeom>
          <a:noFill/>
        </p:spPr>
        <p:txBody>
          <a:bodyPr wrap="none" rtlCol="0">
            <a:spAutoFit/>
          </a:bodyPr>
          <a:lstStyle/>
          <a:p>
            <a:r>
              <a:rPr lang="ja-JP" altLang="en-US" dirty="0" smtClean="0"/>
              <a:t>このように</a:t>
            </a:r>
            <a:r>
              <a:rPr lang="en-US" altLang="ja-JP" dirty="0" smtClean="0"/>
              <a:t>《</a:t>
            </a:r>
            <a:r>
              <a:rPr lang="ja-JP" altLang="en-US" dirty="0" smtClean="0"/>
              <a:t>型</a:t>
            </a:r>
            <a:r>
              <a:rPr lang="en-US" altLang="ja-JP" dirty="0" smtClean="0"/>
              <a:t>》</a:t>
            </a:r>
            <a:r>
              <a:rPr lang="ja-JP" altLang="en-US" dirty="0" smtClean="0"/>
              <a:t>キーワード化されたクラスシンボルを「型シンボル」</a:t>
            </a:r>
            <a:endParaRPr lang="en-US" altLang="ja-JP" dirty="0" smtClean="0"/>
          </a:p>
          <a:p>
            <a:r>
              <a:rPr lang="ja-JP" altLang="en-US" dirty="0" smtClean="0"/>
              <a:t>型シンボルからなるモデル図を「型図」と呼ぶ。</a:t>
            </a:r>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Autofit/>
          </a:bodyPr>
          <a:lstStyle/>
          <a:p>
            <a:r>
              <a:rPr kumimoji="1" lang="ja-JP" altLang="en-US" sz="2400" dirty="0" smtClean="0"/>
              <a:t>以下のプログラムのクラス図を書いてください</a:t>
            </a:r>
            <a:endParaRPr kumimoji="1" lang="ja-JP" altLang="en-US" sz="2400" dirty="0"/>
          </a:p>
        </p:txBody>
      </p:sp>
      <p:sp>
        <p:nvSpPr>
          <p:cNvPr id="3" name="コンテンツ プレースホルダ 2"/>
          <p:cNvSpPr>
            <a:spLocks noGrp="1"/>
          </p:cNvSpPr>
          <p:nvPr>
            <p:ph idx="1"/>
          </p:nvPr>
        </p:nvSpPr>
        <p:spPr>
          <a:xfrm>
            <a:off x="500034" y="928670"/>
            <a:ext cx="8229600" cy="5929330"/>
          </a:xfrm>
        </p:spPr>
        <p:txBody>
          <a:bodyPr>
            <a:normAutofit fontScale="70000" lnSpcReduction="20000"/>
          </a:bodyPr>
          <a:lstStyle/>
          <a:p>
            <a:pPr>
              <a:buNone/>
            </a:pPr>
            <a:r>
              <a:rPr lang="en-US" altLang="ja-JP" dirty="0" smtClean="0"/>
              <a:t>import java.io.*;</a:t>
            </a:r>
          </a:p>
          <a:p>
            <a:pPr>
              <a:buNone/>
            </a:pPr>
            <a:r>
              <a:rPr lang="en-US" altLang="ja-JP" dirty="0" smtClean="0"/>
              <a:t>class Book {</a:t>
            </a:r>
          </a:p>
          <a:p>
            <a:pPr>
              <a:buNone/>
            </a:pPr>
            <a:r>
              <a:rPr lang="en-US" altLang="ja-JP" dirty="0" smtClean="0"/>
              <a:t>        String </a:t>
            </a:r>
            <a:r>
              <a:rPr lang="en-US" altLang="ja-JP" dirty="0" err="1" smtClean="0"/>
              <a:t>bookTitle</a:t>
            </a:r>
            <a:r>
              <a:rPr lang="en-US" altLang="ja-JP" dirty="0" smtClean="0"/>
              <a:t> ="</a:t>
            </a:r>
            <a:r>
              <a:rPr lang="ja-JP" altLang="en-US" dirty="0" smtClean="0"/>
              <a:t>本のタイトル</a:t>
            </a:r>
            <a:r>
              <a:rPr lang="en-US" altLang="ja-JP" dirty="0" smtClean="0"/>
              <a:t>";</a:t>
            </a:r>
          </a:p>
          <a:p>
            <a:pPr>
              <a:buNone/>
            </a:pPr>
            <a:r>
              <a:rPr lang="en-US" altLang="ja-JP" dirty="0" smtClean="0"/>
              <a:t>        public void </a:t>
            </a:r>
            <a:r>
              <a:rPr lang="en-US" altLang="ja-JP" dirty="0" err="1" smtClean="0"/>
              <a:t>inputTitle</a:t>
            </a:r>
            <a:r>
              <a:rPr lang="en-US" altLang="ja-JP" dirty="0" smtClean="0"/>
              <a:t>(String title){</a:t>
            </a:r>
          </a:p>
          <a:p>
            <a:pPr>
              <a:buNone/>
            </a:pPr>
            <a:r>
              <a:rPr lang="en-US" altLang="ja-JP" dirty="0" smtClean="0"/>
              <a:t>                </a:t>
            </a:r>
            <a:r>
              <a:rPr lang="en-US" altLang="ja-JP" dirty="0" err="1" smtClean="0"/>
              <a:t>bookTitle</a:t>
            </a:r>
            <a:r>
              <a:rPr lang="en-US" altLang="ja-JP" dirty="0" smtClean="0"/>
              <a:t> = title;</a:t>
            </a:r>
          </a:p>
          <a:p>
            <a:pPr>
              <a:buNone/>
            </a:pPr>
            <a:r>
              <a:rPr lang="en-US" altLang="ja-JP" dirty="0" smtClean="0"/>
              <a:t>        }</a:t>
            </a:r>
          </a:p>
          <a:p>
            <a:pPr>
              <a:buNone/>
            </a:pPr>
            <a:r>
              <a:rPr lang="en-US" altLang="ja-JP" dirty="0" smtClean="0"/>
              <a:t>        public void </a:t>
            </a:r>
            <a:r>
              <a:rPr lang="en-US" altLang="ja-JP" dirty="0" err="1" smtClean="0"/>
              <a:t>showTitle</a:t>
            </a:r>
            <a:r>
              <a:rPr lang="en-US" altLang="ja-JP" dirty="0" smtClean="0"/>
              <a:t>()throws </a:t>
            </a:r>
            <a:r>
              <a:rPr lang="en-US" altLang="ja-JP" dirty="0" err="1" smtClean="0"/>
              <a:t>IOException</a:t>
            </a:r>
            <a:endParaRPr lang="en-US" altLang="ja-JP" dirty="0" smtClean="0"/>
          </a:p>
          <a:p>
            <a:pPr>
              <a:buNone/>
            </a:pPr>
            <a:r>
              <a:rPr lang="en-US" altLang="ja-JP" dirty="0" smtClean="0"/>
              <a:t>        {</a:t>
            </a:r>
          </a:p>
          <a:p>
            <a:pPr>
              <a:buNone/>
            </a:pPr>
            <a:r>
              <a:rPr lang="en-US" altLang="ja-JP" dirty="0" smtClean="0"/>
              <a:t>                </a:t>
            </a:r>
            <a:r>
              <a:rPr lang="en-US" altLang="ja-JP" dirty="0" err="1" smtClean="0"/>
              <a:t>System.out.println</a:t>
            </a:r>
            <a:r>
              <a:rPr lang="en-US" altLang="ja-JP" dirty="0" smtClean="0"/>
              <a:t>(</a:t>
            </a:r>
            <a:r>
              <a:rPr lang="en-US" altLang="ja-JP" dirty="0" err="1" smtClean="0"/>
              <a:t>bookTitle</a:t>
            </a:r>
            <a:r>
              <a:rPr lang="en-US" altLang="ja-JP" dirty="0" smtClean="0"/>
              <a:t>);</a:t>
            </a:r>
          </a:p>
          <a:p>
            <a:pPr>
              <a:buNone/>
            </a:pPr>
            <a:r>
              <a:rPr lang="en-US" altLang="ja-JP" dirty="0" smtClean="0"/>
              <a:t>        }</a:t>
            </a:r>
          </a:p>
          <a:p>
            <a:pPr>
              <a:buNone/>
            </a:pPr>
            <a:r>
              <a:rPr lang="en-US" altLang="ja-JP" dirty="0" smtClean="0"/>
              <a:t>        public static void main(String[] </a:t>
            </a:r>
            <a:r>
              <a:rPr lang="en-US" altLang="ja-JP" dirty="0" err="1" smtClean="0"/>
              <a:t>args</a:t>
            </a:r>
            <a:r>
              <a:rPr lang="en-US" altLang="ja-JP" dirty="0" smtClean="0"/>
              <a:t>)throws </a:t>
            </a:r>
            <a:r>
              <a:rPr lang="en-US" altLang="ja-JP" dirty="0" err="1" smtClean="0"/>
              <a:t>IOException</a:t>
            </a:r>
            <a:endParaRPr lang="en-US" altLang="ja-JP" dirty="0" smtClean="0"/>
          </a:p>
          <a:p>
            <a:pPr>
              <a:buNone/>
            </a:pPr>
            <a:r>
              <a:rPr lang="en-US" altLang="ja-JP" dirty="0" smtClean="0"/>
              <a:t>        {</a:t>
            </a:r>
          </a:p>
          <a:p>
            <a:pPr>
              <a:buNone/>
            </a:pPr>
            <a:r>
              <a:rPr lang="en-US" altLang="ja-JP" dirty="0" smtClean="0"/>
              <a:t>                Book </a:t>
            </a:r>
            <a:r>
              <a:rPr lang="en-US" altLang="ja-JP" dirty="0" err="1" smtClean="0"/>
              <a:t>UMLModeling</a:t>
            </a:r>
            <a:r>
              <a:rPr lang="en-US" altLang="ja-JP" dirty="0" smtClean="0"/>
              <a:t>=new Book();</a:t>
            </a:r>
          </a:p>
          <a:p>
            <a:pPr>
              <a:buNone/>
            </a:pPr>
            <a:r>
              <a:rPr lang="en-US" altLang="ja-JP" dirty="0" smtClean="0"/>
              <a:t>                </a:t>
            </a:r>
            <a:r>
              <a:rPr lang="en-US" altLang="ja-JP" dirty="0" err="1" smtClean="0"/>
              <a:t>UMLModeling.inputTitle</a:t>
            </a:r>
            <a:r>
              <a:rPr lang="en-US" altLang="ja-JP" dirty="0" smtClean="0"/>
              <a:t>("</a:t>
            </a:r>
            <a:r>
              <a:rPr lang="en-US" altLang="ja-JP" dirty="0" err="1" smtClean="0"/>
              <a:t>UMLModeling</a:t>
            </a:r>
            <a:r>
              <a:rPr lang="en-US" altLang="ja-JP" dirty="0" smtClean="0"/>
              <a:t>");</a:t>
            </a:r>
          </a:p>
          <a:p>
            <a:pPr>
              <a:buNone/>
            </a:pPr>
            <a:r>
              <a:rPr lang="en-US" altLang="ja-JP" dirty="0" smtClean="0"/>
              <a:t>                </a:t>
            </a:r>
            <a:r>
              <a:rPr lang="en-US" altLang="ja-JP" dirty="0" err="1" smtClean="0"/>
              <a:t>UMLModeling.showTitle</a:t>
            </a:r>
            <a:r>
              <a:rPr lang="en-US" altLang="ja-JP" dirty="0" smtClean="0"/>
              <a:t>();</a:t>
            </a:r>
          </a:p>
          <a:p>
            <a:pPr>
              <a:buNone/>
            </a:pPr>
            <a:r>
              <a:rPr lang="en-US" altLang="ja-JP" dirty="0" smtClean="0"/>
              <a:t>        }</a:t>
            </a:r>
          </a:p>
          <a:p>
            <a:pPr>
              <a:buNone/>
            </a:pP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クラスシンボルでの表記</a:t>
            </a:r>
            <a:endParaRPr kumimoji="1" lang="ja-JP" altLang="en-US" dirty="0"/>
          </a:p>
        </p:txBody>
      </p:sp>
      <p:graphicFrame>
        <p:nvGraphicFramePr>
          <p:cNvPr id="5" name="表 4"/>
          <p:cNvGraphicFramePr>
            <a:graphicFrameLocks noGrp="1"/>
          </p:cNvGraphicFramePr>
          <p:nvPr/>
        </p:nvGraphicFramePr>
        <p:xfrm>
          <a:off x="2143108" y="2357430"/>
          <a:ext cx="3071834" cy="2903232"/>
        </p:xfrm>
        <a:graphic>
          <a:graphicData uri="http://schemas.openxmlformats.org/drawingml/2006/table">
            <a:tbl>
              <a:tblPr firstRow="1" bandRow="1">
                <a:tableStyleId>{5940675A-B579-460E-94D1-54222C63F5DA}</a:tableStyleId>
              </a:tblPr>
              <a:tblGrid>
                <a:gridCol w="3071834"/>
              </a:tblGrid>
              <a:tr h="500066">
                <a:tc>
                  <a:txBody>
                    <a:bodyPr/>
                    <a:lstStyle/>
                    <a:p>
                      <a:r>
                        <a:rPr kumimoji="1" lang="en-US" altLang="ja-JP" dirty="0" smtClean="0"/>
                        <a:t>Book</a:t>
                      </a:r>
                      <a:endParaRPr kumimoji="1" lang="ja-JP" altLang="en-US" dirty="0"/>
                    </a:p>
                  </a:txBody>
                  <a:tcPr/>
                </a:tc>
              </a:tr>
              <a:tr h="1214446">
                <a:tc>
                  <a:txBody>
                    <a:bodyPr/>
                    <a:lstStyle/>
                    <a:p>
                      <a:r>
                        <a:rPr kumimoji="1" lang="en-US" altLang="ja-JP" dirty="0" err="1" smtClean="0"/>
                        <a:t>bookTitle</a:t>
                      </a:r>
                      <a:r>
                        <a:rPr kumimoji="1" lang="en-US" altLang="ja-JP" dirty="0" smtClean="0"/>
                        <a:t> </a:t>
                      </a:r>
                      <a:r>
                        <a:rPr kumimoji="1" lang="ja-JP" altLang="en-US" dirty="0" smtClean="0"/>
                        <a:t>　　　　　</a:t>
                      </a:r>
                      <a:r>
                        <a:rPr kumimoji="1" lang="en-US" altLang="ja-JP" dirty="0" smtClean="0"/>
                        <a:t>string</a:t>
                      </a:r>
                    </a:p>
                    <a:p>
                      <a:r>
                        <a:rPr kumimoji="1" lang="ja-JP" altLang="en-US" dirty="0" smtClean="0"/>
                        <a:t>　・</a:t>
                      </a:r>
                      <a:endParaRPr kumimoji="1" lang="en-US" altLang="ja-JP" dirty="0" smtClean="0"/>
                    </a:p>
                    <a:p>
                      <a:r>
                        <a:rPr kumimoji="1" lang="ja-JP" altLang="en-US" dirty="0" smtClean="0"/>
                        <a:t>　・</a:t>
                      </a:r>
                      <a:endParaRPr kumimoji="1" lang="ja-JP" altLang="en-US" dirty="0"/>
                    </a:p>
                  </a:txBody>
                  <a:tcPr/>
                </a:tc>
              </a:tr>
              <a:tr h="1143637">
                <a:tc>
                  <a:txBody>
                    <a:bodyPr/>
                    <a:lstStyle/>
                    <a:p>
                      <a:r>
                        <a:rPr kumimoji="1" lang="en-US" altLang="ja-JP" dirty="0" err="1" smtClean="0"/>
                        <a:t>inputTitle</a:t>
                      </a:r>
                      <a:r>
                        <a:rPr kumimoji="1" lang="en-US" altLang="ja-JP" dirty="0" smtClean="0"/>
                        <a:t>(string</a:t>
                      </a:r>
                      <a:r>
                        <a:rPr kumimoji="1" lang="en-US" altLang="ja-JP" dirty="0" smtClean="0"/>
                        <a:t>)</a:t>
                      </a:r>
                      <a:r>
                        <a:rPr kumimoji="1" lang="ja-JP" altLang="en-US" dirty="0" smtClean="0"/>
                        <a:t>　</a:t>
                      </a:r>
                      <a:r>
                        <a:rPr kumimoji="1" lang="en-US" altLang="ja-JP" dirty="0" smtClean="0"/>
                        <a:t>void</a:t>
                      </a:r>
                    </a:p>
                    <a:p>
                      <a:r>
                        <a:rPr kumimoji="1" lang="en-US" altLang="ja-JP" dirty="0" err="1" smtClean="0"/>
                        <a:t>showTitle</a:t>
                      </a:r>
                      <a:r>
                        <a:rPr kumimoji="1" lang="en-US" altLang="ja-JP" dirty="0" smtClean="0"/>
                        <a:t>()</a:t>
                      </a:r>
                      <a:r>
                        <a:rPr kumimoji="1" lang="ja-JP" altLang="en-US" dirty="0" smtClean="0"/>
                        <a:t>　</a:t>
                      </a:r>
                      <a:r>
                        <a:rPr kumimoji="1" lang="en-US" altLang="ja-JP" dirty="0" smtClean="0"/>
                        <a:t>void</a:t>
                      </a:r>
                    </a:p>
                    <a:p>
                      <a:r>
                        <a:rPr kumimoji="1" lang="ja-JP" altLang="en-US" dirty="0" smtClean="0"/>
                        <a:t>　・</a:t>
                      </a:r>
                      <a:endParaRPr kumimoji="1" lang="en-US" altLang="ja-JP" dirty="0" smtClean="0"/>
                    </a:p>
                    <a:p>
                      <a:r>
                        <a:rPr kumimoji="1" lang="ja-JP" altLang="en-US" dirty="0" smtClean="0"/>
                        <a:t>　・</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型で表す</a:t>
            </a:r>
            <a:endParaRPr kumimoji="1" lang="ja-JP" altLang="en-US" dirty="0"/>
          </a:p>
        </p:txBody>
      </p:sp>
      <p:graphicFrame>
        <p:nvGraphicFramePr>
          <p:cNvPr id="5" name="表 4"/>
          <p:cNvGraphicFramePr>
            <a:graphicFrameLocks noGrp="1"/>
          </p:cNvGraphicFramePr>
          <p:nvPr/>
        </p:nvGraphicFramePr>
        <p:xfrm>
          <a:off x="2143108" y="2357430"/>
          <a:ext cx="3071834" cy="1714512"/>
        </p:xfrm>
        <a:graphic>
          <a:graphicData uri="http://schemas.openxmlformats.org/drawingml/2006/table">
            <a:tbl>
              <a:tblPr firstRow="1" bandRow="1">
                <a:tableStyleId>{5940675A-B579-460E-94D1-54222C63F5DA}</a:tableStyleId>
              </a:tblPr>
              <a:tblGrid>
                <a:gridCol w="3071834"/>
              </a:tblGrid>
              <a:tr h="500066">
                <a:tc>
                  <a:txBody>
                    <a:bodyPr/>
                    <a:lstStyle/>
                    <a:p>
                      <a:r>
                        <a:rPr kumimoji="1" lang="en-US" altLang="ja-JP" dirty="0" smtClean="0"/>
                        <a:t>Book</a:t>
                      </a:r>
                      <a:endParaRPr kumimoji="1" lang="ja-JP" altLang="en-US" dirty="0"/>
                    </a:p>
                  </a:txBody>
                  <a:tcPr/>
                </a:tc>
              </a:tr>
              <a:tr h="1214446">
                <a:tc>
                  <a:txBody>
                    <a:bodyPr/>
                    <a:lstStyle/>
                    <a:p>
                      <a:r>
                        <a:rPr kumimoji="1" lang="en-US" altLang="ja-JP" dirty="0" err="1" smtClean="0"/>
                        <a:t>bookTitle</a:t>
                      </a:r>
                      <a:r>
                        <a:rPr kumimoji="1" lang="en-US" altLang="ja-JP" dirty="0" smtClean="0"/>
                        <a:t> </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集合図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型図を読むときに、型シンボルに対応する集合のイメージを思い描くために使う図</a:t>
            </a:r>
            <a:endParaRPr kumimoji="1" lang="ja-JP" altLang="en-US" dirty="0"/>
          </a:p>
        </p:txBody>
      </p:sp>
      <p:sp>
        <p:nvSpPr>
          <p:cNvPr id="4" name="円/楕円 3"/>
          <p:cNvSpPr/>
          <p:nvPr/>
        </p:nvSpPr>
        <p:spPr>
          <a:xfrm>
            <a:off x="2071670" y="3214686"/>
            <a:ext cx="2286016" cy="2857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2786050" y="3857628"/>
            <a:ext cx="1107996" cy="369332"/>
          </a:xfrm>
          <a:prstGeom prst="rect">
            <a:avLst/>
          </a:prstGeom>
          <a:noFill/>
        </p:spPr>
        <p:txBody>
          <a:bodyPr wrap="none" rtlCol="0">
            <a:spAutoFit/>
          </a:bodyPr>
          <a:lstStyle/>
          <a:p>
            <a:r>
              <a:rPr kumimoji="1" lang="ja-JP" altLang="en-US" dirty="0" smtClean="0"/>
              <a:t>青柳雄介</a:t>
            </a:r>
            <a:endParaRPr kumimoji="1" lang="ja-JP" altLang="en-US" dirty="0"/>
          </a:p>
        </p:txBody>
      </p:sp>
      <p:sp>
        <p:nvSpPr>
          <p:cNvPr id="7" name="テキスト ボックス 6"/>
          <p:cNvSpPr txBox="1"/>
          <p:nvPr/>
        </p:nvSpPr>
        <p:spPr>
          <a:xfrm>
            <a:off x="2714612" y="4857760"/>
            <a:ext cx="1107996" cy="369332"/>
          </a:xfrm>
          <a:prstGeom prst="rect">
            <a:avLst/>
          </a:prstGeom>
          <a:noFill/>
        </p:spPr>
        <p:txBody>
          <a:bodyPr wrap="none" rtlCol="0">
            <a:spAutoFit/>
          </a:bodyPr>
          <a:lstStyle/>
          <a:p>
            <a:r>
              <a:rPr lang="ja-JP" altLang="en-US" dirty="0" smtClean="0"/>
              <a:t>択植義春</a:t>
            </a:r>
            <a:endParaRPr kumimoji="1" lang="ja-JP" altLang="en-US" dirty="0"/>
          </a:p>
        </p:txBody>
      </p:sp>
      <p:cxnSp>
        <p:nvCxnSpPr>
          <p:cNvPr id="8" name="直線矢印コネクタ 7"/>
          <p:cNvCxnSpPr/>
          <p:nvPr/>
        </p:nvCxnSpPr>
        <p:spPr>
          <a:xfrm rot="10800000" flipV="1">
            <a:off x="4357686" y="3000372"/>
            <a:ext cx="2071702"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500826" y="2857496"/>
            <a:ext cx="1338828" cy="369332"/>
          </a:xfrm>
          <a:prstGeom prst="rect">
            <a:avLst/>
          </a:prstGeom>
          <a:noFill/>
        </p:spPr>
        <p:txBody>
          <a:bodyPr wrap="none" rtlCol="0">
            <a:spAutoFit/>
          </a:bodyPr>
          <a:lstStyle/>
          <a:p>
            <a:r>
              <a:rPr kumimoji="1" lang="ja-JP" altLang="en-US" dirty="0" smtClean="0"/>
              <a:t>学生の集合</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Pictures\Captcha\WS_N2_0001605.JPG"/>
          <p:cNvPicPr>
            <a:picLocks noChangeAspect="1" noChangeArrowheads="1"/>
          </p:cNvPicPr>
          <p:nvPr/>
        </p:nvPicPr>
        <p:blipFill>
          <a:blip r:embed="rId2" cstate="print"/>
          <a:srcRect/>
          <a:stretch>
            <a:fillRect/>
          </a:stretch>
        </p:blipFill>
        <p:spPr bwMode="auto">
          <a:xfrm>
            <a:off x="3282761" y="1428736"/>
            <a:ext cx="5861239" cy="4929222"/>
          </a:xfrm>
          <a:prstGeom prst="rect">
            <a:avLst/>
          </a:prstGeom>
          <a:noFill/>
        </p:spPr>
      </p:pic>
      <p:sp>
        <p:nvSpPr>
          <p:cNvPr id="2" name="タイトル 1"/>
          <p:cNvSpPr>
            <a:spLocks noGrp="1"/>
          </p:cNvSpPr>
          <p:nvPr>
            <p:ph type="title"/>
          </p:nvPr>
        </p:nvSpPr>
        <p:spPr/>
        <p:txBody>
          <a:bodyPr/>
          <a:lstStyle/>
          <a:p>
            <a:r>
              <a:rPr kumimoji="1" lang="ja-JP" altLang="en-US" dirty="0" smtClean="0"/>
              <a:t>静的モデルの歴史</a:t>
            </a:r>
            <a:endParaRPr kumimoji="1" lang="ja-JP" altLang="en-US" dirty="0"/>
          </a:p>
        </p:txBody>
      </p:sp>
      <p:sp>
        <p:nvSpPr>
          <p:cNvPr id="3" name="コンテンツ プレースホルダ 2"/>
          <p:cNvSpPr>
            <a:spLocks noGrp="1"/>
          </p:cNvSpPr>
          <p:nvPr>
            <p:ph idx="1"/>
          </p:nvPr>
        </p:nvSpPr>
        <p:spPr>
          <a:xfrm>
            <a:off x="214282" y="1600200"/>
            <a:ext cx="3786214" cy="4525963"/>
          </a:xfrm>
        </p:spPr>
        <p:txBody>
          <a:bodyPr>
            <a:normAutofit/>
          </a:bodyPr>
          <a:lstStyle/>
          <a:p>
            <a:r>
              <a:rPr lang="ja-JP" altLang="en-US" sz="2000" dirty="0" smtClean="0"/>
              <a:t>クラス図の先祖はバックマン線図</a:t>
            </a:r>
            <a:endParaRPr lang="en-US" altLang="ja-JP" sz="2000" dirty="0" smtClean="0"/>
          </a:p>
          <a:p>
            <a:r>
              <a:rPr kumimoji="1" lang="en-US" altLang="ja-JP" sz="2000" dirty="0" smtClean="0"/>
              <a:t>1990</a:t>
            </a:r>
            <a:r>
              <a:rPr kumimoji="1" lang="ja-JP" altLang="en-US" sz="2000" dirty="0" smtClean="0"/>
              <a:t>年代のオブジェクト指向プログラミングのためにオブジェクト図が考案された</a:t>
            </a:r>
            <a:endParaRPr kumimoji="1" lang="en-US" altLang="ja-JP" sz="2000" dirty="0" smtClean="0"/>
          </a:p>
          <a:p>
            <a:r>
              <a:rPr lang="ja-JP" altLang="en-US" sz="2000" dirty="0" smtClean="0"/>
              <a:t>オブジェクト図が</a:t>
            </a:r>
            <a:r>
              <a:rPr lang="en-US" altLang="ja-JP" sz="2000" dirty="0" smtClean="0"/>
              <a:t>UML</a:t>
            </a:r>
            <a:r>
              <a:rPr lang="ja-JP" altLang="en-US" sz="2000" dirty="0" smtClean="0"/>
              <a:t>のクラス図へと継承された</a:t>
            </a:r>
            <a:endParaRPr kumimoji="1" lang="ja-JP" alt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26459" y="2967335"/>
            <a:ext cx="4891083" cy="923330"/>
          </a:xfrm>
          <a:prstGeom prst="rect">
            <a:avLst/>
          </a:prstGeom>
          <a:noFill/>
        </p:spPr>
        <p:txBody>
          <a:bodyPr wrap="none" rtlCol="0">
            <a:spAutoFit/>
          </a:bodyPr>
          <a:lstStyle/>
          <a:p>
            <a:r>
              <a:rPr kumimoji="1" lang="ja-JP" altLang="en-US" sz="5400" b="1" dirty="0" smtClean="0"/>
              <a:t>概念とは何か？</a:t>
            </a:r>
            <a:endParaRPr kumimoji="1" lang="ja-JP" altLang="en-US" sz="5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8"/>
          <p:cNvGrpSpPr/>
          <p:nvPr/>
        </p:nvGrpSpPr>
        <p:grpSpPr>
          <a:xfrm>
            <a:off x="755576" y="548680"/>
            <a:ext cx="2520280" cy="864096"/>
            <a:chOff x="755576" y="764704"/>
            <a:chExt cx="2520280" cy="864096"/>
          </a:xfrm>
        </p:grpSpPr>
        <p:sp>
          <p:nvSpPr>
            <p:cNvPr id="2" name="テキスト ボックス 1"/>
            <p:cNvSpPr txBox="1"/>
            <p:nvPr/>
          </p:nvSpPr>
          <p:spPr>
            <a:xfrm>
              <a:off x="1043608" y="908720"/>
              <a:ext cx="1901483" cy="584775"/>
            </a:xfrm>
            <a:prstGeom prst="rect">
              <a:avLst/>
            </a:prstGeom>
            <a:noFill/>
          </p:spPr>
          <p:txBody>
            <a:bodyPr wrap="none" rtlCol="0">
              <a:spAutoFit/>
            </a:bodyPr>
            <a:lstStyle/>
            <a:p>
              <a:r>
                <a:rPr kumimoji="1" lang="ja-JP" altLang="en-US" sz="3200" b="1" dirty="0" smtClean="0">
                  <a:solidFill>
                    <a:schemeClr val="bg1">
                      <a:lumMod val="65000"/>
                    </a:schemeClr>
                  </a:solidFill>
                </a:rPr>
                <a:t>概念</a:t>
              </a:r>
              <a:r>
                <a:rPr kumimoji="1" lang="ja-JP" altLang="en-US" sz="2400" b="1" dirty="0" smtClean="0"/>
                <a:t> </a:t>
              </a:r>
              <a:r>
                <a:rPr kumimoji="1" lang="ja-JP" altLang="en-US" sz="3200" b="1" dirty="0" smtClean="0"/>
                <a:t>商品</a:t>
              </a:r>
              <a:endParaRPr kumimoji="1" lang="ja-JP" altLang="en-US" sz="3200" b="1" dirty="0"/>
            </a:p>
          </p:txBody>
        </p:sp>
        <p:sp>
          <p:nvSpPr>
            <p:cNvPr id="8" name="角丸四角形 7"/>
            <p:cNvSpPr/>
            <p:nvPr/>
          </p:nvSpPr>
          <p:spPr>
            <a:xfrm>
              <a:off x="755576" y="764704"/>
              <a:ext cx="2520280" cy="86409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 name="直線矢印コネクタ 5"/>
          <p:cNvCxnSpPr/>
          <p:nvPr/>
        </p:nvCxnSpPr>
        <p:spPr>
          <a:xfrm rot="5400000">
            <a:off x="1727684" y="1839094"/>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555776" y="1700808"/>
            <a:ext cx="2850460" cy="369332"/>
          </a:xfrm>
          <a:prstGeom prst="rect">
            <a:avLst/>
          </a:prstGeom>
          <a:noFill/>
        </p:spPr>
        <p:txBody>
          <a:bodyPr wrap="none" rtlCol="0">
            <a:spAutoFit/>
          </a:bodyPr>
          <a:lstStyle/>
          <a:p>
            <a:r>
              <a:rPr kumimoji="1" lang="ja-JP" altLang="en-US" dirty="0" smtClean="0"/>
              <a:t>店にある本、皿、パソコン等</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8"/>
          <p:cNvGrpSpPr/>
          <p:nvPr/>
        </p:nvGrpSpPr>
        <p:grpSpPr>
          <a:xfrm>
            <a:off x="755576" y="548680"/>
            <a:ext cx="2520280" cy="864096"/>
            <a:chOff x="755576" y="764704"/>
            <a:chExt cx="2520280" cy="864096"/>
          </a:xfrm>
        </p:grpSpPr>
        <p:sp>
          <p:nvSpPr>
            <p:cNvPr id="2" name="テキスト ボックス 1"/>
            <p:cNvSpPr txBox="1"/>
            <p:nvPr/>
          </p:nvSpPr>
          <p:spPr>
            <a:xfrm>
              <a:off x="1043608" y="908720"/>
              <a:ext cx="1901483" cy="584775"/>
            </a:xfrm>
            <a:prstGeom prst="rect">
              <a:avLst/>
            </a:prstGeom>
            <a:noFill/>
          </p:spPr>
          <p:txBody>
            <a:bodyPr wrap="none" rtlCol="0">
              <a:spAutoFit/>
            </a:bodyPr>
            <a:lstStyle/>
            <a:p>
              <a:r>
                <a:rPr kumimoji="1" lang="ja-JP" altLang="en-US" sz="3200" b="1" dirty="0" smtClean="0">
                  <a:solidFill>
                    <a:schemeClr val="bg1">
                      <a:lumMod val="65000"/>
                    </a:schemeClr>
                  </a:solidFill>
                </a:rPr>
                <a:t>概念</a:t>
              </a:r>
              <a:r>
                <a:rPr kumimoji="1" lang="ja-JP" altLang="en-US" sz="2400" b="1" dirty="0" smtClean="0"/>
                <a:t> </a:t>
              </a:r>
              <a:r>
                <a:rPr kumimoji="1" lang="ja-JP" altLang="en-US" sz="3200" b="1" dirty="0" smtClean="0"/>
                <a:t>商品</a:t>
              </a:r>
              <a:endParaRPr kumimoji="1" lang="ja-JP" altLang="en-US" sz="3200" b="1" dirty="0"/>
            </a:p>
          </p:txBody>
        </p:sp>
        <p:sp>
          <p:nvSpPr>
            <p:cNvPr id="8" name="角丸四角形 7"/>
            <p:cNvSpPr/>
            <p:nvPr/>
          </p:nvSpPr>
          <p:spPr>
            <a:xfrm>
              <a:off x="755576" y="764704"/>
              <a:ext cx="2520280" cy="86409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 name="直線矢印コネクタ 5"/>
          <p:cNvCxnSpPr/>
          <p:nvPr/>
        </p:nvCxnSpPr>
        <p:spPr>
          <a:xfrm rot="5400000">
            <a:off x="1727684" y="1839094"/>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755576" y="2267000"/>
            <a:ext cx="4318811" cy="461665"/>
          </a:xfrm>
          <a:prstGeom prst="rect">
            <a:avLst/>
          </a:prstGeom>
          <a:noFill/>
        </p:spPr>
        <p:txBody>
          <a:bodyPr wrap="none" rtlCol="0">
            <a:spAutoFit/>
          </a:bodyPr>
          <a:lstStyle/>
          <a:p>
            <a:r>
              <a:rPr lang="ja-JP" altLang="en-US" sz="2400" b="1" dirty="0" smtClean="0"/>
              <a:t>「売買するために生産された物」</a:t>
            </a:r>
            <a:endParaRPr kumimoji="1" lang="ja-JP" altLang="en-US" sz="2400" b="1" dirty="0"/>
          </a:p>
        </p:txBody>
      </p:sp>
      <p:sp>
        <p:nvSpPr>
          <p:cNvPr id="15" name="テキスト ボックス 14"/>
          <p:cNvSpPr txBox="1"/>
          <p:nvPr/>
        </p:nvSpPr>
        <p:spPr>
          <a:xfrm>
            <a:off x="2555776" y="1700808"/>
            <a:ext cx="2850460" cy="369332"/>
          </a:xfrm>
          <a:prstGeom prst="rect">
            <a:avLst/>
          </a:prstGeom>
          <a:noFill/>
        </p:spPr>
        <p:txBody>
          <a:bodyPr wrap="none" rtlCol="0">
            <a:spAutoFit/>
          </a:bodyPr>
          <a:lstStyle/>
          <a:p>
            <a:r>
              <a:rPr kumimoji="1" lang="ja-JP" altLang="en-US" dirty="0" smtClean="0"/>
              <a:t>店にある本、皿、パソコン等</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332656"/>
            <a:ext cx="5147563" cy="646331"/>
          </a:xfrm>
          <a:prstGeom prst="rect">
            <a:avLst/>
          </a:prstGeom>
          <a:noFill/>
        </p:spPr>
        <p:txBody>
          <a:bodyPr wrap="none" rtlCol="0">
            <a:spAutoFit/>
          </a:bodyPr>
          <a:lstStyle/>
          <a:p>
            <a:r>
              <a:rPr kumimoji="1" lang="ja-JP" altLang="en-US" sz="3600" b="1" dirty="0" smtClean="0"/>
              <a:t>静的モデリングのポイント</a:t>
            </a:r>
            <a:endParaRPr kumimoji="1" lang="ja-JP" altLang="en-US" sz="3600" b="1" dirty="0"/>
          </a:p>
        </p:txBody>
      </p:sp>
      <p:sp>
        <p:nvSpPr>
          <p:cNvPr id="3" name="テキスト ボックス 2"/>
          <p:cNvSpPr txBox="1"/>
          <p:nvPr/>
        </p:nvSpPr>
        <p:spPr>
          <a:xfrm>
            <a:off x="1115616" y="1880828"/>
            <a:ext cx="3009157" cy="584775"/>
          </a:xfrm>
          <a:prstGeom prst="rect">
            <a:avLst/>
          </a:prstGeom>
          <a:noFill/>
        </p:spPr>
        <p:txBody>
          <a:bodyPr wrap="none" rtlCol="0">
            <a:spAutoFit/>
          </a:bodyPr>
          <a:lstStyle/>
          <a:p>
            <a:r>
              <a:rPr kumimoji="1" lang="en-US" altLang="ja-JP" sz="3200" b="1" dirty="0" smtClean="0"/>
              <a:t>1. </a:t>
            </a:r>
            <a:r>
              <a:rPr kumimoji="1" lang="ja-JP" altLang="en-US" sz="3200" b="1" dirty="0" smtClean="0"/>
              <a:t>モデルの視点</a:t>
            </a:r>
            <a:endParaRPr kumimoji="1" lang="ja-JP" altLang="en-US" sz="3200" b="1" dirty="0"/>
          </a:p>
        </p:txBody>
      </p:sp>
      <p:sp>
        <p:nvSpPr>
          <p:cNvPr id="4" name="テキスト ボックス 3"/>
          <p:cNvSpPr txBox="1"/>
          <p:nvPr/>
        </p:nvSpPr>
        <p:spPr>
          <a:xfrm>
            <a:off x="1115616" y="2996952"/>
            <a:ext cx="4913525" cy="584775"/>
          </a:xfrm>
          <a:prstGeom prst="rect">
            <a:avLst/>
          </a:prstGeom>
          <a:noFill/>
        </p:spPr>
        <p:txBody>
          <a:bodyPr wrap="none" rtlCol="0">
            <a:spAutoFit/>
          </a:bodyPr>
          <a:lstStyle/>
          <a:p>
            <a:r>
              <a:rPr lang="en-US" altLang="ja-JP" sz="3200" b="1" dirty="0"/>
              <a:t>2</a:t>
            </a:r>
            <a:r>
              <a:rPr kumimoji="1" lang="en-US" altLang="ja-JP" sz="3200" b="1" dirty="0" smtClean="0"/>
              <a:t>. </a:t>
            </a:r>
            <a:r>
              <a:rPr lang="ja-JP" altLang="en-US" sz="3200" b="1" dirty="0"/>
              <a:t>基本</a:t>
            </a:r>
            <a:r>
              <a:rPr lang="ja-JP" altLang="en-US" sz="3200" b="1" dirty="0" smtClean="0"/>
              <a:t>構造</a:t>
            </a:r>
            <a:r>
              <a:rPr lang="en-US" altLang="ja-JP" sz="3200" b="1" dirty="0" smtClean="0"/>
              <a:t>(</a:t>
            </a:r>
            <a:r>
              <a:rPr lang="ja-JP" altLang="en-US" sz="3200" b="1" dirty="0" smtClean="0"/>
              <a:t>モデルの骨格</a:t>
            </a:r>
            <a:r>
              <a:rPr lang="en-US" altLang="ja-JP" sz="3200" b="1" dirty="0" smtClean="0"/>
              <a:t>)</a:t>
            </a:r>
            <a:endParaRPr kumimoji="1" lang="ja-JP" altLang="en-US" sz="3200" b="1" dirty="0"/>
          </a:p>
        </p:txBody>
      </p:sp>
      <p:sp>
        <p:nvSpPr>
          <p:cNvPr id="5" name="テキスト ボックス 4"/>
          <p:cNvSpPr txBox="1"/>
          <p:nvPr/>
        </p:nvSpPr>
        <p:spPr>
          <a:xfrm>
            <a:off x="1115616" y="4113076"/>
            <a:ext cx="3047629" cy="584775"/>
          </a:xfrm>
          <a:prstGeom prst="rect">
            <a:avLst/>
          </a:prstGeom>
          <a:noFill/>
        </p:spPr>
        <p:txBody>
          <a:bodyPr wrap="none" rtlCol="0">
            <a:spAutoFit/>
          </a:bodyPr>
          <a:lstStyle/>
          <a:p>
            <a:r>
              <a:rPr kumimoji="1" lang="en-US" altLang="ja-JP" sz="3200" b="1" dirty="0" smtClean="0"/>
              <a:t>3. </a:t>
            </a:r>
            <a:r>
              <a:rPr kumimoji="1" lang="ja-JP" altLang="en-US" sz="3200" b="1" dirty="0" smtClean="0"/>
              <a:t>最小かつ完備</a:t>
            </a:r>
            <a:endParaRPr kumimoji="1" lang="ja-JP" altLang="en-US" sz="3200" b="1" dirty="0"/>
          </a:p>
        </p:txBody>
      </p:sp>
      <p:cxnSp>
        <p:nvCxnSpPr>
          <p:cNvPr id="7" name="直線コネクタ 6"/>
          <p:cNvCxnSpPr/>
          <p:nvPr/>
        </p:nvCxnSpPr>
        <p:spPr>
          <a:xfrm>
            <a:off x="323528" y="980728"/>
            <a:ext cx="842493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8"/>
          <p:cNvGrpSpPr/>
          <p:nvPr/>
        </p:nvGrpSpPr>
        <p:grpSpPr>
          <a:xfrm>
            <a:off x="755576" y="548680"/>
            <a:ext cx="2520280" cy="864096"/>
            <a:chOff x="755576" y="764704"/>
            <a:chExt cx="2520280" cy="864096"/>
          </a:xfrm>
        </p:grpSpPr>
        <p:sp>
          <p:nvSpPr>
            <p:cNvPr id="2" name="テキスト ボックス 1"/>
            <p:cNvSpPr txBox="1"/>
            <p:nvPr/>
          </p:nvSpPr>
          <p:spPr>
            <a:xfrm>
              <a:off x="1043608" y="908720"/>
              <a:ext cx="1901483" cy="584775"/>
            </a:xfrm>
            <a:prstGeom prst="rect">
              <a:avLst/>
            </a:prstGeom>
            <a:noFill/>
          </p:spPr>
          <p:txBody>
            <a:bodyPr wrap="none" rtlCol="0">
              <a:spAutoFit/>
            </a:bodyPr>
            <a:lstStyle/>
            <a:p>
              <a:r>
                <a:rPr kumimoji="1" lang="ja-JP" altLang="en-US" sz="3200" b="1" dirty="0" smtClean="0">
                  <a:solidFill>
                    <a:schemeClr val="bg1">
                      <a:lumMod val="65000"/>
                    </a:schemeClr>
                  </a:solidFill>
                </a:rPr>
                <a:t>概念</a:t>
              </a:r>
              <a:r>
                <a:rPr kumimoji="1" lang="ja-JP" altLang="en-US" sz="2400" b="1" dirty="0" smtClean="0"/>
                <a:t> </a:t>
              </a:r>
              <a:r>
                <a:rPr kumimoji="1" lang="ja-JP" altLang="en-US" sz="3200" b="1" dirty="0" smtClean="0"/>
                <a:t>商品</a:t>
              </a:r>
              <a:endParaRPr kumimoji="1" lang="ja-JP" altLang="en-US" sz="3200" b="1" dirty="0"/>
            </a:p>
          </p:txBody>
        </p:sp>
        <p:sp>
          <p:nvSpPr>
            <p:cNvPr id="8" name="角丸四角形 7"/>
            <p:cNvSpPr/>
            <p:nvPr/>
          </p:nvSpPr>
          <p:spPr>
            <a:xfrm>
              <a:off x="755576" y="764704"/>
              <a:ext cx="2520280" cy="86409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 name="直線矢印コネクタ 5"/>
          <p:cNvCxnSpPr/>
          <p:nvPr/>
        </p:nvCxnSpPr>
        <p:spPr>
          <a:xfrm rot="5400000">
            <a:off x="1727684" y="1839094"/>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755576" y="2267000"/>
            <a:ext cx="4318811" cy="461665"/>
          </a:xfrm>
          <a:prstGeom prst="rect">
            <a:avLst/>
          </a:prstGeom>
          <a:noFill/>
        </p:spPr>
        <p:txBody>
          <a:bodyPr wrap="none" rtlCol="0">
            <a:spAutoFit/>
          </a:bodyPr>
          <a:lstStyle/>
          <a:p>
            <a:r>
              <a:rPr lang="ja-JP" altLang="en-US" sz="2400" b="1" dirty="0" smtClean="0"/>
              <a:t>「売買するために生産された物」</a:t>
            </a:r>
            <a:endParaRPr kumimoji="1" lang="ja-JP" altLang="en-US" sz="2400" b="1" dirty="0"/>
          </a:p>
        </p:txBody>
      </p:sp>
      <p:cxnSp>
        <p:nvCxnSpPr>
          <p:cNvPr id="11" name="直線矢印コネクタ 10"/>
          <p:cNvCxnSpPr/>
          <p:nvPr/>
        </p:nvCxnSpPr>
        <p:spPr>
          <a:xfrm rot="5400000">
            <a:off x="1728478" y="3154983"/>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555776" y="1700808"/>
            <a:ext cx="2850460" cy="369332"/>
          </a:xfrm>
          <a:prstGeom prst="rect">
            <a:avLst/>
          </a:prstGeom>
          <a:noFill/>
        </p:spPr>
        <p:txBody>
          <a:bodyPr wrap="none" rtlCol="0">
            <a:spAutoFit/>
          </a:bodyPr>
          <a:lstStyle/>
          <a:p>
            <a:r>
              <a:rPr kumimoji="1" lang="ja-JP" altLang="en-US" dirty="0" smtClean="0"/>
              <a:t>店にある本、皿、パソコン等</a:t>
            </a:r>
            <a:endParaRPr kumimoji="1" lang="ja-JP" altLang="en-US" dirty="0"/>
          </a:p>
        </p:txBody>
      </p:sp>
      <p:sp>
        <p:nvSpPr>
          <p:cNvPr id="16" name="テキスト ボックス 15"/>
          <p:cNvSpPr txBox="1"/>
          <p:nvPr/>
        </p:nvSpPr>
        <p:spPr>
          <a:xfrm>
            <a:off x="2555776" y="2987660"/>
            <a:ext cx="3579826" cy="369332"/>
          </a:xfrm>
          <a:prstGeom prst="rect">
            <a:avLst/>
          </a:prstGeom>
          <a:noFill/>
        </p:spPr>
        <p:txBody>
          <a:bodyPr wrap="none" rtlCol="0">
            <a:spAutoFit/>
          </a:bodyPr>
          <a:lstStyle/>
          <a:p>
            <a:r>
              <a:rPr kumimoji="1" lang="ja-JP" altLang="en-US" dirty="0" smtClean="0"/>
              <a:t>河原で拾ってきた石を売るときは？</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8"/>
          <p:cNvGrpSpPr/>
          <p:nvPr/>
        </p:nvGrpSpPr>
        <p:grpSpPr>
          <a:xfrm>
            <a:off x="755576" y="548680"/>
            <a:ext cx="2520280" cy="864096"/>
            <a:chOff x="755576" y="764704"/>
            <a:chExt cx="2520280" cy="864096"/>
          </a:xfrm>
        </p:grpSpPr>
        <p:sp>
          <p:nvSpPr>
            <p:cNvPr id="2" name="テキスト ボックス 1"/>
            <p:cNvSpPr txBox="1"/>
            <p:nvPr/>
          </p:nvSpPr>
          <p:spPr>
            <a:xfrm>
              <a:off x="1043608" y="908720"/>
              <a:ext cx="1901483" cy="584775"/>
            </a:xfrm>
            <a:prstGeom prst="rect">
              <a:avLst/>
            </a:prstGeom>
            <a:noFill/>
          </p:spPr>
          <p:txBody>
            <a:bodyPr wrap="none" rtlCol="0">
              <a:spAutoFit/>
            </a:bodyPr>
            <a:lstStyle/>
            <a:p>
              <a:r>
                <a:rPr kumimoji="1" lang="ja-JP" altLang="en-US" sz="3200" b="1" dirty="0" smtClean="0">
                  <a:solidFill>
                    <a:schemeClr val="bg1">
                      <a:lumMod val="65000"/>
                    </a:schemeClr>
                  </a:solidFill>
                </a:rPr>
                <a:t>概念</a:t>
              </a:r>
              <a:r>
                <a:rPr kumimoji="1" lang="ja-JP" altLang="en-US" sz="2400" b="1" dirty="0" smtClean="0"/>
                <a:t> </a:t>
              </a:r>
              <a:r>
                <a:rPr kumimoji="1" lang="ja-JP" altLang="en-US" sz="3200" b="1" dirty="0" smtClean="0"/>
                <a:t>商品</a:t>
              </a:r>
              <a:endParaRPr kumimoji="1" lang="ja-JP" altLang="en-US" sz="3200" b="1" dirty="0"/>
            </a:p>
          </p:txBody>
        </p:sp>
        <p:sp>
          <p:nvSpPr>
            <p:cNvPr id="8" name="角丸四角形 7"/>
            <p:cNvSpPr/>
            <p:nvPr/>
          </p:nvSpPr>
          <p:spPr>
            <a:xfrm>
              <a:off x="755576" y="764704"/>
              <a:ext cx="2520280" cy="86409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 name="直線矢印コネクタ 5"/>
          <p:cNvCxnSpPr/>
          <p:nvPr/>
        </p:nvCxnSpPr>
        <p:spPr>
          <a:xfrm rot="5400000">
            <a:off x="1727684" y="1839094"/>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755576" y="2267000"/>
            <a:ext cx="4318811" cy="461665"/>
          </a:xfrm>
          <a:prstGeom prst="rect">
            <a:avLst/>
          </a:prstGeom>
          <a:noFill/>
        </p:spPr>
        <p:txBody>
          <a:bodyPr wrap="none" rtlCol="0">
            <a:spAutoFit/>
          </a:bodyPr>
          <a:lstStyle/>
          <a:p>
            <a:r>
              <a:rPr lang="ja-JP" altLang="en-US" sz="2400" b="1" dirty="0" smtClean="0"/>
              <a:t>「売買するために生産された物」</a:t>
            </a:r>
            <a:endParaRPr kumimoji="1" lang="ja-JP" altLang="en-US" sz="2400" b="1" dirty="0"/>
          </a:p>
        </p:txBody>
      </p:sp>
      <p:cxnSp>
        <p:nvCxnSpPr>
          <p:cNvPr id="11" name="直線矢印コネクタ 10"/>
          <p:cNvCxnSpPr/>
          <p:nvPr/>
        </p:nvCxnSpPr>
        <p:spPr>
          <a:xfrm rot="5400000">
            <a:off x="1728478" y="3154983"/>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755576" y="3582889"/>
            <a:ext cx="6263253" cy="830997"/>
          </a:xfrm>
          <a:prstGeom prst="rect">
            <a:avLst/>
          </a:prstGeom>
          <a:noFill/>
        </p:spPr>
        <p:txBody>
          <a:bodyPr wrap="none" rtlCol="0">
            <a:spAutoFit/>
          </a:bodyPr>
          <a:lstStyle/>
          <a:p>
            <a:r>
              <a:rPr lang="ja-JP" altLang="en-US" sz="2400" b="1" dirty="0" smtClean="0"/>
              <a:t>「販売する目的で自分が所有する物、</a:t>
            </a:r>
            <a:endParaRPr lang="en-US" altLang="ja-JP" sz="2400" b="1" dirty="0" smtClean="0"/>
          </a:p>
          <a:p>
            <a:r>
              <a:rPr lang="ja-JP" altLang="en-US" sz="2400" b="1" dirty="0"/>
              <a:t>　</a:t>
            </a:r>
            <a:r>
              <a:rPr lang="ja-JP" altLang="en-US" sz="2400" b="1" dirty="0" smtClean="0"/>
              <a:t>　　　　　　かつする目的で相手が所有する物」</a:t>
            </a:r>
            <a:endParaRPr kumimoji="1" lang="ja-JP" altLang="en-US" sz="2400" b="1" dirty="0"/>
          </a:p>
        </p:txBody>
      </p:sp>
      <p:sp>
        <p:nvSpPr>
          <p:cNvPr id="15" name="テキスト ボックス 14"/>
          <p:cNvSpPr txBox="1"/>
          <p:nvPr/>
        </p:nvSpPr>
        <p:spPr>
          <a:xfrm>
            <a:off x="2555776" y="1700808"/>
            <a:ext cx="2850460" cy="369332"/>
          </a:xfrm>
          <a:prstGeom prst="rect">
            <a:avLst/>
          </a:prstGeom>
          <a:noFill/>
        </p:spPr>
        <p:txBody>
          <a:bodyPr wrap="none" rtlCol="0">
            <a:spAutoFit/>
          </a:bodyPr>
          <a:lstStyle/>
          <a:p>
            <a:r>
              <a:rPr kumimoji="1" lang="ja-JP" altLang="en-US" dirty="0" smtClean="0"/>
              <a:t>店にある本、皿、パソコン等</a:t>
            </a:r>
            <a:endParaRPr kumimoji="1" lang="ja-JP" altLang="en-US" dirty="0"/>
          </a:p>
        </p:txBody>
      </p:sp>
      <p:sp>
        <p:nvSpPr>
          <p:cNvPr id="16" name="テキスト ボックス 15"/>
          <p:cNvSpPr txBox="1"/>
          <p:nvPr/>
        </p:nvSpPr>
        <p:spPr>
          <a:xfrm>
            <a:off x="2555776" y="2987660"/>
            <a:ext cx="3579826" cy="369332"/>
          </a:xfrm>
          <a:prstGeom prst="rect">
            <a:avLst/>
          </a:prstGeom>
          <a:noFill/>
        </p:spPr>
        <p:txBody>
          <a:bodyPr wrap="none" rtlCol="0">
            <a:spAutoFit/>
          </a:bodyPr>
          <a:lstStyle/>
          <a:p>
            <a:r>
              <a:rPr kumimoji="1" lang="ja-JP" altLang="en-US" dirty="0" smtClean="0"/>
              <a:t>河原で拾ってきた石を売るときは？</a:t>
            </a:r>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8"/>
          <p:cNvGrpSpPr/>
          <p:nvPr/>
        </p:nvGrpSpPr>
        <p:grpSpPr>
          <a:xfrm>
            <a:off x="755576" y="548680"/>
            <a:ext cx="2520280" cy="864096"/>
            <a:chOff x="755576" y="764704"/>
            <a:chExt cx="2520280" cy="864096"/>
          </a:xfrm>
        </p:grpSpPr>
        <p:sp>
          <p:nvSpPr>
            <p:cNvPr id="2" name="テキスト ボックス 1"/>
            <p:cNvSpPr txBox="1"/>
            <p:nvPr/>
          </p:nvSpPr>
          <p:spPr>
            <a:xfrm>
              <a:off x="1043608" y="908720"/>
              <a:ext cx="1901483" cy="584775"/>
            </a:xfrm>
            <a:prstGeom prst="rect">
              <a:avLst/>
            </a:prstGeom>
            <a:noFill/>
          </p:spPr>
          <p:txBody>
            <a:bodyPr wrap="none" rtlCol="0">
              <a:spAutoFit/>
            </a:bodyPr>
            <a:lstStyle/>
            <a:p>
              <a:r>
                <a:rPr kumimoji="1" lang="ja-JP" altLang="en-US" sz="3200" b="1" dirty="0" smtClean="0">
                  <a:solidFill>
                    <a:schemeClr val="bg1">
                      <a:lumMod val="65000"/>
                    </a:schemeClr>
                  </a:solidFill>
                </a:rPr>
                <a:t>概念</a:t>
              </a:r>
              <a:r>
                <a:rPr kumimoji="1" lang="ja-JP" altLang="en-US" sz="2400" b="1" dirty="0" smtClean="0"/>
                <a:t> </a:t>
              </a:r>
              <a:r>
                <a:rPr kumimoji="1" lang="ja-JP" altLang="en-US" sz="3200" b="1" dirty="0" smtClean="0"/>
                <a:t>商品</a:t>
              </a:r>
              <a:endParaRPr kumimoji="1" lang="ja-JP" altLang="en-US" sz="3200" b="1" dirty="0"/>
            </a:p>
          </p:txBody>
        </p:sp>
        <p:sp>
          <p:nvSpPr>
            <p:cNvPr id="8" name="角丸四角形 7"/>
            <p:cNvSpPr/>
            <p:nvPr/>
          </p:nvSpPr>
          <p:spPr>
            <a:xfrm>
              <a:off x="755576" y="764704"/>
              <a:ext cx="2520280" cy="86409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 name="直線矢印コネクタ 5"/>
          <p:cNvCxnSpPr/>
          <p:nvPr/>
        </p:nvCxnSpPr>
        <p:spPr>
          <a:xfrm rot="5400000">
            <a:off x="1727684" y="1839094"/>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755576" y="2267000"/>
            <a:ext cx="4318811" cy="461665"/>
          </a:xfrm>
          <a:prstGeom prst="rect">
            <a:avLst/>
          </a:prstGeom>
          <a:noFill/>
        </p:spPr>
        <p:txBody>
          <a:bodyPr wrap="none" rtlCol="0">
            <a:spAutoFit/>
          </a:bodyPr>
          <a:lstStyle/>
          <a:p>
            <a:r>
              <a:rPr lang="ja-JP" altLang="en-US" sz="2400" b="1" dirty="0" smtClean="0"/>
              <a:t>「売買するために生産された物」</a:t>
            </a:r>
            <a:endParaRPr kumimoji="1" lang="ja-JP" altLang="en-US" sz="2400" b="1" dirty="0"/>
          </a:p>
        </p:txBody>
      </p:sp>
      <p:cxnSp>
        <p:nvCxnSpPr>
          <p:cNvPr id="11" name="直線矢印コネクタ 10"/>
          <p:cNvCxnSpPr/>
          <p:nvPr/>
        </p:nvCxnSpPr>
        <p:spPr>
          <a:xfrm rot="5400000">
            <a:off x="1728478" y="3154983"/>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755576" y="3582889"/>
            <a:ext cx="6263253" cy="830997"/>
          </a:xfrm>
          <a:prstGeom prst="rect">
            <a:avLst/>
          </a:prstGeom>
          <a:noFill/>
        </p:spPr>
        <p:txBody>
          <a:bodyPr wrap="none" rtlCol="0">
            <a:spAutoFit/>
          </a:bodyPr>
          <a:lstStyle/>
          <a:p>
            <a:r>
              <a:rPr lang="ja-JP" altLang="en-US" sz="2400" b="1" dirty="0" smtClean="0"/>
              <a:t>「販売する目的で自分が所有する物、</a:t>
            </a:r>
            <a:endParaRPr lang="en-US" altLang="ja-JP" sz="2400" b="1" dirty="0" smtClean="0"/>
          </a:p>
          <a:p>
            <a:r>
              <a:rPr lang="ja-JP" altLang="en-US" sz="2400" b="1" dirty="0"/>
              <a:t>　</a:t>
            </a:r>
            <a:r>
              <a:rPr lang="ja-JP" altLang="en-US" sz="2400" b="1" dirty="0" smtClean="0"/>
              <a:t>　　　　　　かつする目的で相手が所有する物」</a:t>
            </a:r>
            <a:endParaRPr kumimoji="1" lang="ja-JP" altLang="en-US" sz="2400" b="1" dirty="0"/>
          </a:p>
        </p:txBody>
      </p:sp>
      <p:cxnSp>
        <p:nvCxnSpPr>
          <p:cNvPr id="13" name="直線矢印コネクタ 12"/>
          <p:cNvCxnSpPr/>
          <p:nvPr/>
        </p:nvCxnSpPr>
        <p:spPr>
          <a:xfrm rot="5400000">
            <a:off x="1728478" y="4840204"/>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555776" y="1700808"/>
            <a:ext cx="2850460" cy="369332"/>
          </a:xfrm>
          <a:prstGeom prst="rect">
            <a:avLst/>
          </a:prstGeom>
          <a:noFill/>
        </p:spPr>
        <p:txBody>
          <a:bodyPr wrap="none" rtlCol="0">
            <a:spAutoFit/>
          </a:bodyPr>
          <a:lstStyle/>
          <a:p>
            <a:r>
              <a:rPr kumimoji="1" lang="ja-JP" altLang="en-US" dirty="0" smtClean="0"/>
              <a:t>店にある本、皿、パソコン等</a:t>
            </a:r>
            <a:endParaRPr kumimoji="1" lang="ja-JP" altLang="en-US" dirty="0"/>
          </a:p>
        </p:txBody>
      </p:sp>
      <p:sp>
        <p:nvSpPr>
          <p:cNvPr id="16" name="テキスト ボックス 15"/>
          <p:cNvSpPr txBox="1"/>
          <p:nvPr/>
        </p:nvSpPr>
        <p:spPr>
          <a:xfrm>
            <a:off x="2555776" y="2987660"/>
            <a:ext cx="3579826" cy="369332"/>
          </a:xfrm>
          <a:prstGeom prst="rect">
            <a:avLst/>
          </a:prstGeom>
          <a:noFill/>
        </p:spPr>
        <p:txBody>
          <a:bodyPr wrap="none" rtlCol="0">
            <a:spAutoFit/>
          </a:bodyPr>
          <a:lstStyle/>
          <a:p>
            <a:r>
              <a:rPr kumimoji="1" lang="ja-JP" altLang="en-US" dirty="0" smtClean="0"/>
              <a:t>河原で拾ってきた石を売るときは？</a:t>
            </a:r>
            <a:endParaRPr kumimoji="1" lang="ja-JP" altLang="en-US" dirty="0"/>
          </a:p>
        </p:txBody>
      </p:sp>
      <p:sp>
        <p:nvSpPr>
          <p:cNvPr id="17" name="テキスト ボックス 16"/>
          <p:cNvSpPr txBox="1"/>
          <p:nvPr/>
        </p:nvSpPr>
        <p:spPr>
          <a:xfrm>
            <a:off x="2555776" y="4643844"/>
            <a:ext cx="1107996" cy="369332"/>
          </a:xfrm>
          <a:prstGeom prst="rect">
            <a:avLst/>
          </a:prstGeom>
          <a:noFill/>
        </p:spPr>
        <p:txBody>
          <a:bodyPr wrap="none" rtlCol="0">
            <a:spAutoFit/>
          </a:bodyPr>
          <a:lstStyle/>
          <a:p>
            <a:r>
              <a:rPr kumimoji="1" lang="ja-JP" altLang="en-US" dirty="0" smtClean="0"/>
              <a:t>土地は？</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8"/>
          <p:cNvGrpSpPr/>
          <p:nvPr/>
        </p:nvGrpSpPr>
        <p:grpSpPr>
          <a:xfrm>
            <a:off x="755576" y="548680"/>
            <a:ext cx="2520280" cy="864096"/>
            <a:chOff x="755576" y="764704"/>
            <a:chExt cx="2520280" cy="864096"/>
          </a:xfrm>
        </p:grpSpPr>
        <p:sp>
          <p:nvSpPr>
            <p:cNvPr id="2" name="テキスト ボックス 1"/>
            <p:cNvSpPr txBox="1"/>
            <p:nvPr/>
          </p:nvSpPr>
          <p:spPr>
            <a:xfrm>
              <a:off x="1043608" y="908720"/>
              <a:ext cx="1901483" cy="584775"/>
            </a:xfrm>
            <a:prstGeom prst="rect">
              <a:avLst/>
            </a:prstGeom>
            <a:noFill/>
          </p:spPr>
          <p:txBody>
            <a:bodyPr wrap="none" rtlCol="0">
              <a:spAutoFit/>
            </a:bodyPr>
            <a:lstStyle/>
            <a:p>
              <a:r>
                <a:rPr kumimoji="1" lang="ja-JP" altLang="en-US" sz="3200" b="1" dirty="0" smtClean="0">
                  <a:solidFill>
                    <a:schemeClr val="bg1">
                      <a:lumMod val="65000"/>
                    </a:schemeClr>
                  </a:solidFill>
                </a:rPr>
                <a:t>概念</a:t>
              </a:r>
              <a:r>
                <a:rPr kumimoji="1" lang="ja-JP" altLang="en-US" sz="2400" b="1" dirty="0" smtClean="0"/>
                <a:t> </a:t>
              </a:r>
              <a:r>
                <a:rPr kumimoji="1" lang="ja-JP" altLang="en-US" sz="3200" b="1" dirty="0" smtClean="0"/>
                <a:t>商品</a:t>
              </a:r>
              <a:endParaRPr kumimoji="1" lang="ja-JP" altLang="en-US" sz="3200" b="1" dirty="0"/>
            </a:p>
          </p:txBody>
        </p:sp>
        <p:sp>
          <p:nvSpPr>
            <p:cNvPr id="8" name="角丸四角形 7"/>
            <p:cNvSpPr/>
            <p:nvPr/>
          </p:nvSpPr>
          <p:spPr>
            <a:xfrm>
              <a:off x="755576" y="764704"/>
              <a:ext cx="2520280" cy="86409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 name="直線矢印コネクタ 5"/>
          <p:cNvCxnSpPr/>
          <p:nvPr/>
        </p:nvCxnSpPr>
        <p:spPr>
          <a:xfrm rot="5400000">
            <a:off x="1727684" y="1839094"/>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755576" y="2267000"/>
            <a:ext cx="4318811" cy="461665"/>
          </a:xfrm>
          <a:prstGeom prst="rect">
            <a:avLst/>
          </a:prstGeom>
          <a:noFill/>
        </p:spPr>
        <p:txBody>
          <a:bodyPr wrap="none" rtlCol="0">
            <a:spAutoFit/>
          </a:bodyPr>
          <a:lstStyle/>
          <a:p>
            <a:r>
              <a:rPr lang="ja-JP" altLang="en-US" sz="2400" b="1" dirty="0" smtClean="0"/>
              <a:t>「売買するために生産された物」</a:t>
            </a:r>
            <a:endParaRPr kumimoji="1" lang="ja-JP" altLang="en-US" sz="2400" b="1" dirty="0"/>
          </a:p>
        </p:txBody>
      </p:sp>
      <p:cxnSp>
        <p:nvCxnSpPr>
          <p:cNvPr id="11" name="直線矢印コネクタ 10"/>
          <p:cNvCxnSpPr/>
          <p:nvPr/>
        </p:nvCxnSpPr>
        <p:spPr>
          <a:xfrm rot="5400000">
            <a:off x="1728478" y="3154983"/>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755576" y="3582889"/>
            <a:ext cx="6263253" cy="830997"/>
          </a:xfrm>
          <a:prstGeom prst="rect">
            <a:avLst/>
          </a:prstGeom>
          <a:noFill/>
        </p:spPr>
        <p:txBody>
          <a:bodyPr wrap="none" rtlCol="0">
            <a:spAutoFit/>
          </a:bodyPr>
          <a:lstStyle/>
          <a:p>
            <a:r>
              <a:rPr lang="ja-JP" altLang="en-US" sz="2400" b="1" dirty="0" smtClean="0"/>
              <a:t>「販売する目的で自分が所有する物、</a:t>
            </a:r>
            <a:endParaRPr lang="en-US" altLang="ja-JP" sz="2400" b="1" dirty="0" smtClean="0"/>
          </a:p>
          <a:p>
            <a:r>
              <a:rPr lang="ja-JP" altLang="en-US" sz="2400" b="1" dirty="0"/>
              <a:t>　</a:t>
            </a:r>
            <a:r>
              <a:rPr lang="ja-JP" altLang="en-US" sz="2400" b="1" dirty="0" smtClean="0"/>
              <a:t>　　　　　　かつする目的で相手が所有する物」</a:t>
            </a:r>
            <a:endParaRPr kumimoji="1" lang="ja-JP" altLang="en-US" sz="2400" b="1" dirty="0"/>
          </a:p>
        </p:txBody>
      </p:sp>
      <p:cxnSp>
        <p:nvCxnSpPr>
          <p:cNvPr id="13" name="直線矢印コネクタ 12"/>
          <p:cNvCxnSpPr/>
          <p:nvPr/>
        </p:nvCxnSpPr>
        <p:spPr>
          <a:xfrm rot="5400000">
            <a:off x="1728478" y="4840204"/>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755576" y="5268109"/>
            <a:ext cx="6511719" cy="830997"/>
          </a:xfrm>
          <a:prstGeom prst="rect">
            <a:avLst/>
          </a:prstGeom>
          <a:noFill/>
        </p:spPr>
        <p:txBody>
          <a:bodyPr wrap="none" rtlCol="0">
            <a:spAutoFit/>
          </a:bodyPr>
          <a:lstStyle/>
          <a:p>
            <a:r>
              <a:rPr lang="ja-JP" altLang="en-US" sz="2400" b="1" dirty="0" smtClean="0"/>
              <a:t>「販売する目的で自分が所有するもの、</a:t>
            </a:r>
            <a:endParaRPr lang="en-US" altLang="ja-JP" sz="2400" b="1" dirty="0" smtClean="0"/>
          </a:p>
          <a:p>
            <a:r>
              <a:rPr lang="ja-JP" altLang="en-US" sz="2400" b="1" dirty="0" smtClean="0"/>
              <a:t>　　　　　　　かつする目的で相手が所有するもの」</a:t>
            </a:r>
            <a:endParaRPr lang="ja-JP" altLang="en-US" sz="2400" b="1" dirty="0"/>
          </a:p>
        </p:txBody>
      </p:sp>
      <p:sp>
        <p:nvSpPr>
          <p:cNvPr id="15" name="テキスト ボックス 14"/>
          <p:cNvSpPr txBox="1"/>
          <p:nvPr/>
        </p:nvSpPr>
        <p:spPr>
          <a:xfrm>
            <a:off x="2555776" y="1700808"/>
            <a:ext cx="2850460" cy="369332"/>
          </a:xfrm>
          <a:prstGeom prst="rect">
            <a:avLst/>
          </a:prstGeom>
          <a:noFill/>
        </p:spPr>
        <p:txBody>
          <a:bodyPr wrap="none" rtlCol="0">
            <a:spAutoFit/>
          </a:bodyPr>
          <a:lstStyle/>
          <a:p>
            <a:r>
              <a:rPr kumimoji="1" lang="ja-JP" altLang="en-US" dirty="0" smtClean="0"/>
              <a:t>店にある本、皿、パソコン等</a:t>
            </a:r>
            <a:endParaRPr kumimoji="1" lang="ja-JP" altLang="en-US" dirty="0"/>
          </a:p>
        </p:txBody>
      </p:sp>
      <p:sp>
        <p:nvSpPr>
          <p:cNvPr id="16" name="テキスト ボックス 15"/>
          <p:cNvSpPr txBox="1"/>
          <p:nvPr/>
        </p:nvSpPr>
        <p:spPr>
          <a:xfrm>
            <a:off x="2555776" y="2987660"/>
            <a:ext cx="3579826" cy="369332"/>
          </a:xfrm>
          <a:prstGeom prst="rect">
            <a:avLst/>
          </a:prstGeom>
          <a:noFill/>
        </p:spPr>
        <p:txBody>
          <a:bodyPr wrap="none" rtlCol="0">
            <a:spAutoFit/>
          </a:bodyPr>
          <a:lstStyle/>
          <a:p>
            <a:r>
              <a:rPr kumimoji="1" lang="ja-JP" altLang="en-US" dirty="0" smtClean="0"/>
              <a:t>河原で拾ってきた石を売るときは？</a:t>
            </a:r>
            <a:endParaRPr kumimoji="1" lang="ja-JP" altLang="en-US" dirty="0"/>
          </a:p>
        </p:txBody>
      </p:sp>
      <p:sp>
        <p:nvSpPr>
          <p:cNvPr id="17" name="テキスト ボックス 16"/>
          <p:cNvSpPr txBox="1"/>
          <p:nvPr/>
        </p:nvSpPr>
        <p:spPr>
          <a:xfrm>
            <a:off x="2555776" y="4643844"/>
            <a:ext cx="1107996" cy="369332"/>
          </a:xfrm>
          <a:prstGeom prst="rect">
            <a:avLst/>
          </a:prstGeom>
          <a:noFill/>
        </p:spPr>
        <p:txBody>
          <a:bodyPr wrap="none" rtlCol="0">
            <a:spAutoFit/>
          </a:bodyPr>
          <a:lstStyle/>
          <a:p>
            <a:r>
              <a:rPr kumimoji="1" lang="ja-JP" altLang="en-US" dirty="0" smtClean="0"/>
              <a:t>土地は？</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332656"/>
            <a:ext cx="4546437" cy="646331"/>
          </a:xfrm>
          <a:prstGeom prst="rect">
            <a:avLst/>
          </a:prstGeom>
          <a:noFill/>
        </p:spPr>
        <p:txBody>
          <a:bodyPr wrap="none" rtlCol="0">
            <a:spAutoFit/>
          </a:bodyPr>
          <a:lstStyle/>
          <a:p>
            <a:r>
              <a:rPr kumimoji="1" lang="ja-JP" altLang="en-US" sz="3600" b="1" dirty="0" smtClean="0"/>
              <a:t>概念モデリングの定義</a:t>
            </a:r>
            <a:endParaRPr kumimoji="1" lang="ja-JP" altLang="en-US" sz="3600" b="1" dirty="0"/>
          </a:p>
        </p:txBody>
      </p:sp>
      <p:sp>
        <p:nvSpPr>
          <p:cNvPr id="3" name="テキスト ボックス 2"/>
          <p:cNvSpPr txBox="1"/>
          <p:nvPr/>
        </p:nvSpPr>
        <p:spPr>
          <a:xfrm>
            <a:off x="899592" y="1628800"/>
            <a:ext cx="6053260" cy="3411768"/>
          </a:xfrm>
          <a:prstGeom prst="rect">
            <a:avLst/>
          </a:prstGeom>
          <a:noFill/>
        </p:spPr>
        <p:txBody>
          <a:bodyPr wrap="none" rtlCol="0">
            <a:spAutoFit/>
          </a:bodyPr>
          <a:lstStyle/>
          <a:p>
            <a:pPr>
              <a:lnSpc>
                <a:spcPct val="200000"/>
              </a:lnSpc>
            </a:pPr>
            <a:r>
              <a:rPr lang="ja-JP" altLang="en-US" sz="2800" b="1" dirty="0"/>
              <a:t>概念モデリングと</a:t>
            </a:r>
            <a:r>
              <a:rPr lang="ja-JP" altLang="en-US" sz="2800" b="1" dirty="0" smtClean="0"/>
              <a:t>は、</a:t>
            </a:r>
          </a:p>
          <a:p>
            <a:pPr>
              <a:lnSpc>
                <a:spcPct val="200000"/>
              </a:lnSpc>
            </a:pPr>
            <a:r>
              <a:rPr lang="ja-JP" altLang="en-US" sz="2800" b="1" dirty="0" smtClean="0"/>
              <a:t>モデルで作る世界の範囲を定めて、</a:t>
            </a:r>
            <a:endParaRPr lang="en-US" altLang="ja-JP" sz="2800" b="1" dirty="0" smtClean="0"/>
          </a:p>
          <a:p>
            <a:pPr>
              <a:lnSpc>
                <a:spcPct val="200000"/>
              </a:lnSpc>
            </a:pPr>
            <a:r>
              <a:rPr kumimoji="1" lang="ja-JP" altLang="en-US" sz="2800" b="1" dirty="0" smtClean="0"/>
              <a:t>その中にある概念同士のかかわり方を</a:t>
            </a:r>
            <a:endParaRPr kumimoji="1" lang="en-US" altLang="ja-JP" sz="2800" b="1" dirty="0" smtClean="0"/>
          </a:p>
          <a:p>
            <a:pPr>
              <a:lnSpc>
                <a:spcPct val="200000"/>
              </a:lnSpc>
            </a:pPr>
            <a:r>
              <a:rPr kumimoji="1" lang="ja-JP" altLang="en-US" sz="2800" b="1" dirty="0" smtClean="0"/>
              <a:t>整理して意味を定義する作業である。</a:t>
            </a:r>
            <a:endParaRPr kumimoji="1" lang="ja-JP" altLang="en-US" sz="2800" b="1" dirty="0"/>
          </a:p>
        </p:txBody>
      </p:sp>
      <p:cxnSp>
        <p:nvCxnSpPr>
          <p:cNvPr id="7" name="直線コネクタ 6"/>
          <p:cNvCxnSpPr/>
          <p:nvPr/>
        </p:nvCxnSpPr>
        <p:spPr>
          <a:xfrm>
            <a:off x="323528" y="980728"/>
            <a:ext cx="842493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55576" y="908720"/>
            <a:ext cx="902811" cy="523220"/>
          </a:xfrm>
          <a:prstGeom prst="rect">
            <a:avLst/>
          </a:prstGeom>
          <a:noFill/>
        </p:spPr>
        <p:txBody>
          <a:bodyPr wrap="none" rtlCol="0">
            <a:spAutoFit/>
          </a:bodyPr>
          <a:lstStyle/>
          <a:p>
            <a:r>
              <a:rPr kumimoji="1" lang="ja-JP" altLang="en-US" sz="2800" dirty="0" smtClean="0"/>
              <a:t>課題</a:t>
            </a:r>
            <a:endParaRPr kumimoji="1" lang="ja-JP" altLang="en-US" sz="2800" dirty="0"/>
          </a:p>
        </p:txBody>
      </p:sp>
      <p:sp>
        <p:nvSpPr>
          <p:cNvPr id="3" name="テキスト ボックス 2"/>
          <p:cNvSpPr txBox="1"/>
          <p:nvPr/>
        </p:nvSpPr>
        <p:spPr>
          <a:xfrm>
            <a:off x="853835" y="1988840"/>
            <a:ext cx="800219" cy="461665"/>
          </a:xfrm>
          <a:prstGeom prst="rect">
            <a:avLst/>
          </a:prstGeom>
          <a:noFill/>
        </p:spPr>
        <p:txBody>
          <a:bodyPr wrap="none" rtlCol="0">
            <a:spAutoFit/>
          </a:bodyPr>
          <a:lstStyle/>
          <a:p>
            <a:r>
              <a:rPr kumimoji="1" lang="ja-JP" altLang="en-US" sz="2400" dirty="0" smtClean="0"/>
              <a:t>宛先</a:t>
            </a:r>
            <a:endParaRPr kumimoji="1" lang="ja-JP" altLang="en-US" sz="2400" dirty="0"/>
          </a:p>
        </p:txBody>
      </p:sp>
      <p:sp>
        <p:nvSpPr>
          <p:cNvPr id="4" name="テキスト ボックス 3"/>
          <p:cNvSpPr txBox="1"/>
          <p:nvPr/>
        </p:nvSpPr>
        <p:spPr>
          <a:xfrm>
            <a:off x="857224" y="3284984"/>
            <a:ext cx="800219" cy="461665"/>
          </a:xfrm>
          <a:prstGeom prst="rect">
            <a:avLst/>
          </a:prstGeom>
          <a:noFill/>
        </p:spPr>
        <p:txBody>
          <a:bodyPr wrap="none" rtlCol="0">
            <a:spAutoFit/>
          </a:bodyPr>
          <a:lstStyle/>
          <a:p>
            <a:r>
              <a:rPr kumimoji="1" lang="ja-JP" altLang="en-US" sz="2400" dirty="0" smtClean="0"/>
              <a:t>〆切</a:t>
            </a:r>
            <a:endParaRPr kumimoji="1" lang="ja-JP" altLang="en-US" sz="2400" dirty="0"/>
          </a:p>
        </p:txBody>
      </p:sp>
      <p:sp>
        <p:nvSpPr>
          <p:cNvPr id="5" name="テキスト ボックス 4"/>
          <p:cNvSpPr txBox="1"/>
          <p:nvPr/>
        </p:nvSpPr>
        <p:spPr>
          <a:xfrm>
            <a:off x="857224" y="4565566"/>
            <a:ext cx="800219" cy="461665"/>
          </a:xfrm>
          <a:prstGeom prst="rect">
            <a:avLst/>
          </a:prstGeom>
          <a:noFill/>
        </p:spPr>
        <p:txBody>
          <a:bodyPr wrap="none" rtlCol="0">
            <a:spAutoFit/>
          </a:bodyPr>
          <a:lstStyle/>
          <a:p>
            <a:r>
              <a:rPr kumimoji="1" lang="ja-JP" altLang="en-US" sz="2400" dirty="0" smtClean="0"/>
              <a:t>件名</a:t>
            </a:r>
            <a:endParaRPr kumimoji="1" lang="ja-JP" altLang="en-US" sz="2400" dirty="0"/>
          </a:p>
        </p:txBody>
      </p:sp>
      <p:sp>
        <p:nvSpPr>
          <p:cNvPr id="6" name="テキスト ボックス 5"/>
          <p:cNvSpPr txBox="1"/>
          <p:nvPr/>
        </p:nvSpPr>
        <p:spPr>
          <a:xfrm>
            <a:off x="1071538" y="1357298"/>
            <a:ext cx="4199676" cy="523220"/>
          </a:xfrm>
          <a:prstGeom prst="rect">
            <a:avLst/>
          </a:prstGeom>
          <a:noFill/>
        </p:spPr>
        <p:txBody>
          <a:bodyPr wrap="none" rtlCol="0">
            <a:spAutoFit/>
          </a:bodyPr>
          <a:lstStyle/>
          <a:p>
            <a:r>
              <a:rPr kumimoji="1" lang="en-US" altLang="ja-JP" sz="2800" dirty="0" smtClean="0">
                <a:hlinkClick r:id="rId2"/>
              </a:rPr>
              <a:t>http://k-onisan.info/class2/</a:t>
            </a:r>
            <a:endParaRPr kumimoji="1" lang="ja-JP" altLang="en-US" sz="2800" dirty="0"/>
          </a:p>
        </p:txBody>
      </p:sp>
      <p:sp>
        <p:nvSpPr>
          <p:cNvPr id="7" name="テキスト ボックス 6"/>
          <p:cNvSpPr txBox="1"/>
          <p:nvPr/>
        </p:nvSpPr>
        <p:spPr>
          <a:xfrm>
            <a:off x="1051992" y="2559602"/>
            <a:ext cx="2238626" cy="369332"/>
          </a:xfrm>
          <a:prstGeom prst="rect">
            <a:avLst/>
          </a:prstGeom>
          <a:noFill/>
        </p:spPr>
        <p:txBody>
          <a:bodyPr wrap="none" rtlCol="0">
            <a:spAutoFit/>
          </a:bodyPr>
          <a:lstStyle/>
          <a:p>
            <a:r>
              <a:rPr kumimoji="1" lang="en-US" altLang="ja-JP" dirty="0" smtClean="0"/>
              <a:t>p0922061@myu.ac.jp</a:t>
            </a:r>
            <a:endParaRPr kumimoji="1" lang="ja-JP" altLang="en-US" dirty="0"/>
          </a:p>
        </p:txBody>
      </p:sp>
      <p:sp>
        <p:nvSpPr>
          <p:cNvPr id="8" name="テキスト ボックス 7"/>
          <p:cNvSpPr txBox="1"/>
          <p:nvPr/>
        </p:nvSpPr>
        <p:spPr>
          <a:xfrm>
            <a:off x="1142976" y="3845486"/>
            <a:ext cx="1867819" cy="369332"/>
          </a:xfrm>
          <a:prstGeom prst="rect">
            <a:avLst/>
          </a:prstGeom>
          <a:noFill/>
        </p:spPr>
        <p:txBody>
          <a:bodyPr wrap="none" rtlCol="0">
            <a:spAutoFit/>
          </a:bodyPr>
          <a:lstStyle/>
          <a:p>
            <a:r>
              <a:rPr lang="en-US" altLang="ja-JP" dirty="0" smtClean="0"/>
              <a:t>6/3 (Fri) 24:00 JST</a:t>
            </a:r>
            <a:endParaRPr kumimoji="1" lang="ja-JP" altLang="en-US" dirty="0"/>
          </a:p>
        </p:txBody>
      </p:sp>
      <p:sp>
        <p:nvSpPr>
          <p:cNvPr id="9" name="テキスト ボックス 8"/>
          <p:cNvSpPr txBox="1"/>
          <p:nvPr/>
        </p:nvSpPr>
        <p:spPr>
          <a:xfrm>
            <a:off x="1142976" y="5059932"/>
            <a:ext cx="1731564" cy="369332"/>
          </a:xfrm>
          <a:prstGeom prst="rect">
            <a:avLst/>
          </a:prstGeom>
          <a:noFill/>
        </p:spPr>
        <p:txBody>
          <a:bodyPr wrap="none" rtlCol="0">
            <a:spAutoFit/>
          </a:bodyPr>
          <a:lstStyle/>
          <a:p>
            <a:r>
              <a:rPr kumimoji="1" lang="en-US" altLang="ja-JP" smtClean="0"/>
              <a:t>ood4(</a:t>
            </a:r>
            <a:r>
              <a:rPr kumimoji="1" lang="ja-JP" altLang="en-US" dirty="0" smtClean="0"/>
              <a:t>学籍番号</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332656"/>
            <a:ext cx="2900153" cy="646331"/>
          </a:xfrm>
          <a:prstGeom prst="rect">
            <a:avLst/>
          </a:prstGeom>
          <a:noFill/>
        </p:spPr>
        <p:txBody>
          <a:bodyPr wrap="none" rtlCol="0">
            <a:spAutoFit/>
          </a:bodyPr>
          <a:lstStyle/>
          <a:p>
            <a:r>
              <a:rPr kumimoji="1" lang="ja-JP" altLang="en-US" sz="3600" b="1" dirty="0" smtClean="0"/>
              <a:t>モデルの視点</a:t>
            </a:r>
            <a:endParaRPr kumimoji="1" lang="ja-JP" altLang="en-US" sz="3600" b="1" dirty="0"/>
          </a:p>
        </p:txBody>
      </p:sp>
      <p:cxnSp>
        <p:nvCxnSpPr>
          <p:cNvPr id="7" name="直線コネクタ 6"/>
          <p:cNvCxnSpPr/>
          <p:nvPr/>
        </p:nvCxnSpPr>
        <p:spPr>
          <a:xfrm>
            <a:off x="323528" y="980728"/>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2915816" y="1628800"/>
            <a:ext cx="5040560" cy="223224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マイル 7"/>
          <p:cNvSpPr/>
          <p:nvPr/>
        </p:nvSpPr>
        <p:spPr>
          <a:xfrm>
            <a:off x="1259632" y="2348880"/>
            <a:ext cx="720080" cy="720080"/>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843808" y="1268760"/>
            <a:ext cx="1569660" cy="369332"/>
          </a:xfrm>
          <a:prstGeom prst="rect">
            <a:avLst/>
          </a:prstGeom>
          <a:noFill/>
        </p:spPr>
        <p:txBody>
          <a:bodyPr wrap="none" rtlCol="0">
            <a:spAutoFit/>
          </a:bodyPr>
          <a:lstStyle/>
          <a:p>
            <a:r>
              <a:rPr kumimoji="1" lang="ja-JP" altLang="en-US" dirty="0" smtClean="0"/>
              <a:t>業務領域（大）</a:t>
            </a:r>
            <a:endParaRPr kumimoji="1" lang="ja-JP" altLang="en-US" dirty="0"/>
          </a:p>
        </p:txBody>
      </p:sp>
      <p:cxnSp>
        <p:nvCxnSpPr>
          <p:cNvPr id="11" name="直線矢印コネクタ 10"/>
          <p:cNvCxnSpPr/>
          <p:nvPr/>
        </p:nvCxnSpPr>
        <p:spPr>
          <a:xfrm>
            <a:off x="2123728" y="2564904"/>
            <a:ext cx="576064" cy="1588"/>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275856" y="2780928"/>
            <a:ext cx="1440160" cy="86409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031940" y="4329100"/>
            <a:ext cx="1440160" cy="7200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1295636" y="3104964"/>
            <a:ext cx="2304256" cy="165618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1619672" y="5085184"/>
            <a:ext cx="316835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907704" y="4653136"/>
            <a:ext cx="1569660" cy="369332"/>
          </a:xfrm>
          <a:prstGeom prst="rect">
            <a:avLst/>
          </a:prstGeom>
          <a:noFill/>
        </p:spPr>
        <p:txBody>
          <a:bodyPr wrap="none" rtlCol="0">
            <a:spAutoFit/>
          </a:bodyPr>
          <a:lstStyle/>
          <a:p>
            <a:r>
              <a:rPr kumimoji="1" lang="ja-JP" altLang="en-US" dirty="0" smtClean="0"/>
              <a:t>業務領域（小）</a:t>
            </a:r>
            <a:endParaRPr kumimoji="1" lang="ja-JP" altLang="en-US" dirty="0"/>
          </a:p>
        </p:txBody>
      </p:sp>
      <p:sp>
        <p:nvSpPr>
          <p:cNvPr id="22" name="スマイル 21"/>
          <p:cNvSpPr/>
          <p:nvPr/>
        </p:nvSpPr>
        <p:spPr>
          <a:xfrm>
            <a:off x="6156176" y="5301208"/>
            <a:ext cx="720080" cy="720080"/>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矢印コネクタ 22"/>
          <p:cNvCxnSpPr/>
          <p:nvPr/>
        </p:nvCxnSpPr>
        <p:spPr>
          <a:xfrm rot="10800000">
            <a:off x="5292080" y="5589240"/>
            <a:ext cx="504056" cy="1588"/>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55576" y="1700808"/>
            <a:ext cx="1470274" cy="523220"/>
          </a:xfrm>
          <a:prstGeom prst="rect">
            <a:avLst/>
          </a:prstGeom>
          <a:noFill/>
        </p:spPr>
        <p:txBody>
          <a:bodyPr wrap="none" rtlCol="0">
            <a:spAutoFit/>
          </a:bodyPr>
          <a:lstStyle/>
          <a:p>
            <a:r>
              <a:rPr kumimoji="1" lang="en-US" altLang="ja-JP" sz="2800" dirty="0" smtClean="0"/>
              <a:t>A</a:t>
            </a:r>
            <a:r>
              <a:rPr kumimoji="1" lang="ja-JP" altLang="en-US" sz="2800" dirty="0" smtClean="0"/>
              <a:t>の視点</a:t>
            </a:r>
            <a:endParaRPr kumimoji="1" lang="ja-JP" altLang="en-US" sz="2800" dirty="0"/>
          </a:p>
        </p:txBody>
      </p:sp>
      <p:sp>
        <p:nvSpPr>
          <p:cNvPr id="26" name="テキスト ボックス 25"/>
          <p:cNvSpPr txBox="1"/>
          <p:nvPr/>
        </p:nvSpPr>
        <p:spPr>
          <a:xfrm>
            <a:off x="5868144" y="4725144"/>
            <a:ext cx="1457450" cy="523220"/>
          </a:xfrm>
          <a:prstGeom prst="rect">
            <a:avLst/>
          </a:prstGeom>
          <a:noFill/>
        </p:spPr>
        <p:txBody>
          <a:bodyPr wrap="none" rtlCol="0">
            <a:spAutoFit/>
          </a:bodyPr>
          <a:lstStyle/>
          <a:p>
            <a:r>
              <a:rPr lang="en-US" altLang="ja-JP" sz="2800" dirty="0"/>
              <a:t>B</a:t>
            </a:r>
            <a:r>
              <a:rPr kumimoji="1" lang="ja-JP" altLang="en-US" sz="2800" dirty="0" smtClean="0"/>
              <a:t>の視点</a:t>
            </a:r>
            <a:endParaRPr kumimoji="1" lang="ja-JP" altLang="en-US" sz="2800" dirty="0"/>
          </a:p>
        </p:txBody>
      </p:sp>
      <p:sp>
        <p:nvSpPr>
          <p:cNvPr id="27" name="正方形/長方形 26"/>
          <p:cNvSpPr/>
          <p:nvPr/>
        </p:nvSpPr>
        <p:spPr>
          <a:xfrm>
            <a:off x="1979712" y="5589240"/>
            <a:ext cx="936104" cy="57606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419872" y="5589240"/>
            <a:ext cx="936104" cy="57606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332656"/>
            <a:ext cx="2900153" cy="646331"/>
          </a:xfrm>
          <a:prstGeom prst="rect">
            <a:avLst/>
          </a:prstGeom>
          <a:noFill/>
        </p:spPr>
        <p:txBody>
          <a:bodyPr wrap="none" rtlCol="0">
            <a:spAutoFit/>
          </a:bodyPr>
          <a:lstStyle/>
          <a:p>
            <a:r>
              <a:rPr kumimoji="1" lang="ja-JP" altLang="en-US" sz="3600" b="1" dirty="0" smtClean="0"/>
              <a:t>モデルの視点</a:t>
            </a:r>
            <a:endParaRPr kumimoji="1" lang="ja-JP" altLang="en-US" sz="3600" b="1" dirty="0"/>
          </a:p>
        </p:txBody>
      </p:sp>
      <p:sp>
        <p:nvSpPr>
          <p:cNvPr id="5" name="テキスト ボックス 4"/>
          <p:cNvSpPr txBox="1"/>
          <p:nvPr/>
        </p:nvSpPr>
        <p:spPr>
          <a:xfrm>
            <a:off x="323528" y="2132856"/>
            <a:ext cx="8542723" cy="2677656"/>
          </a:xfrm>
          <a:prstGeom prst="rect">
            <a:avLst/>
          </a:prstGeom>
          <a:noFill/>
        </p:spPr>
        <p:txBody>
          <a:bodyPr wrap="none" rtlCol="0">
            <a:spAutoFit/>
          </a:bodyPr>
          <a:lstStyle/>
          <a:p>
            <a:pPr>
              <a:lnSpc>
                <a:spcPct val="150000"/>
              </a:lnSpc>
            </a:pPr>
            <a:r>
              <a:rPr lang="ja-JP" altLang="en-US" sz="2800" b="1" u="sng" dirty="0"/>
              <a:t>１</a:t>
            </a:r>
            <a:r>
              <a:rPr kumimoji="1" lang="ja-JP" altLang="en-US" sz="2800" b="1" u="sng" dirty="0" smtClean="0"/>
              <a:t>つのモデルに複数の視点が紛れ込まないようにする。</a:t>
            </a:r>
            <a:endParaRPr kumimoji="1" lang="en-US" altLang="ja-JP" sz="2800" b="1" u="sng" dirty="0" smtClean="0"/>
          </a:p>
          <a:p>
            <a:pPr>
              <a:lnSpc>
                <a:spcPct val="150000"/>
              </a:lnSpc>
            </a:pPr>
            <a:endParaRPr kumimoji="1" lang="en-US" altLang="ja-JP" sz="2800" b="1" u="sng" dirty="0" smtClean="0"/>
          </a:p>
          <a:p>
            <a:pPr>
              <a:lnSpc>
                <a:spcPct val="150000"/>
              </a:lnSpc>
            </a:pPr>
            <a:r>
              <a:rPr lang="ja-JP" altLang="en-US" sz="2800" b="1" u="sng" dirty="0"/>
              <a:t>視点</a:t>
            </a:r>
            <a:r>
              <a:rPr lang="ja-JP" altLang="en-US" sz="2800" b="1" u="sng" dirty="0" smtClean="0"/>
              <a:t>の異なるモデル</a:t>
            </a:r>
            <a:r>
              <a:rPr lang="ja-JP" altLang="en-US" sz="2800" b="1" u="sng" dirty="0"/>
              <a:t>間</a:t>
            </a:r>
            <a:r>
              <a:rPr lang="ja-JP" altLang="en-US" sz="2800" b="1" u="sng" dirty="0" smtClean="0"/>
              <a:t>の</a:t>
            </a:r>
            <a:r>
              <a:rPr lang="ja-JP" altLang="en-US" sz="2800" b="1" u="sng" dirty="0"/>
              <a:t>インタフェースに</a:t>
            </a:r>
            <a:r>
              <a:rPr lang="ja-JP" altLang="en-US" sz="2800" b="1" u="sng" dirty="0" smtClean="0"/>
              <a:t>は、</a:t>
            </a:r>
            <a:endParaRPr lang="en-US" altLang="ja-JP" sz="2800" b="1" u="sng" dirty="0" smtClean="0"/>
          </a:p>
          <a:p>
            <a:pPr>
              <a:lnSpc>
                <a:spcPct val="150000"/>
              </a:lnSpc>
            </a:pPr>
            <a:r>
              <a:rPr lang="ja-JP" altLang="en-US" sz="2800" b="1" u="sng" dirty="0" smtClean="0"/>
              <a:t>意味と時間の翻訳が必要である。</a:t>
            </a:r>
            <a:endParaRPr kumimoji="1" lang="ja-JP" altLang="en-US" sz="2800" b="1" u="sng" dirty="0"/>
          </a:p>
        </p:txBody>
      </p:sp>
      <p:cxnSp>
        <p:nvCxnSpPr>
          <p:cNvPr id="7" name="直線コネクタ 6"/>
          <p:cNvCxnSpPr/>
          <p:nvPr/>
        </p:nvCxnSpPr>
        <p:spPr>
          <a:xfrm>
            <a:off x="323528" y="980728"/>
            <a:ext cx="842493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332656"/>
            <a:ext cx="2900153" cy="646331"/>
          </a:xfrm>
          <a:prstGeom prst="rect">
            <a:avLst/>
          </a:prstGeom>
          <a:noFill/>
        </p:spPr>
        <p:txBody>
          <a:bodyPr wrap="none" rtlCol="0">
            <a:spAutoFit/>
          </a:bodyPr>
          <a:lstStyle/>
          <a:p>
            <a:r>
              <a:rPr kumimoji="1" lang="ja-JP" altLang="en-US" sz="3600" b="1" dirty="0" smtClean="0"/>
              <a:t>モデルの骨格</a:t>
            </a:r>
            <a:endParaRPr kumimoji="1" lang="ja-JP" altLang="en-US" sz="3600" b="1" dirty="0"/>
          </a:p>
        </p:txBody>
      </p:sp>
      <p:sp>
        <p:nvSpPr>
          <p:cNvPr id="3" name="テキスト ボックス 2"/>
          <p:cNvSpPr txBox="1"/>
          <p:nvPr/>
        </p:nvSpPr>
        <p:spPr>
          <a:xfrm>
            <a:off x="251520" y="3356992"/>
            <a:ext cx="8712642" cy="523220"/>
          </a:xfrm>
          <a:prstGeom prst="rect">
            <a:avLst/>
          </a:prstGeom>
          <a:noFill/>
        </p:spPr>
        <p:txBody>
          <a:bodyPr wrap="none" rtlCol="0">
            <a:spAutoFit/>
          </a:bodyPr>
          <a:lstStyle/>
          <a:p>
            <a:r>
              <a:rPr kumimoji="1" lang="ja-JP" altLang="en-US" sz="2800" b="1" u="sng" dirty="0" smtClean="0"/>
              <a:t>モデルの骨格になる基本的な構造が存在すべきである。</a:t>
            </a:r>
            <a:endParaRPr kumimoji="1" lang="ja-JP" altLang="en-US" sz="2800" b="1" u="sng" dirty="0"/>
          </a:p>
        </p:txBody>
      </p:sp>
      <p:cxnSp>
        <p:nvCxnSpPr>
          <p:cNvPr id="7" name="直線コネクタ 6"/>
          <p:cNvCxnSpPr/>
          <p:nvPr/>
        </p:nvCxnSpPr>
        <p:spPr>
          <a:xfrm>
            <a:off x="323528" y="980728"/>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582814" y="1556792"/>
            <a:ext cx="6050053" cy="830997"/>
          </a:xfrm>
          <a:prstGeom prst="rect">
            <a:avLst/>
          </a:prstGeom>
          <a:noFill/>
        </p:spPr>
        <p:txBody>
          <a:bodyPr wrap="none" rtlCol="0">
            <a:spAutoFit/>
          </a:bodyPr>
          <a:lstStyle/>
          <a:p>
            <a:pPr algn="ctr"/>
            <a:r>
              <a:rPr kumimoji="1" lang="ja-JP" altLang="en-US" sz="2400" b="1" dirty="0" smtClean="0"/>
              <a:t>静的モデルでは、</a:t>
            </a:r>
            <a:endParaRPr kumimoji="1" lang="en-US" altLang="ja-JP" sz="2400" b="1" dirty="0" smtClean="0"/>
          </a:p>
          <a:p>
            <a:pPr algn="ctr"/>
            <a:r>
              <a:rPr kumimoji="1" lang="ja-JP" altLang="en-US" sz="2400" b="1" dirty="0" smtClean="0"/>
              <a:t>さまざまな概念が集まって構造を作っている。</a:t>
            </a:r>
            <a:endParaRPr kumimoji="1" lang="ja-JP" altLang="en-US" sz="2400" b="1" dirty="0"/>
          </a:p>
        </p:txBody>
      </p:sp>
      <p:cxnSp>
        <p:nvCxnSpPr>
          <p:cNvPr id="9" name="直線矢印コネクタ 8"/>
          <p:cNvCxnSpPr/>
          <p:nvPr/>
        </p:nvCxnSpPr>
        <p:spPr>
          <a:xfrm rot="5400000">
            <a:off x="4338289" y="2933151"/>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rot="5400000">
            <a:off x="4338289" y="4400314"/>
            <a:ext cx="50405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25424" y="5013176"/>
            <a:ext cx="8178842" cy="461665"/>
          </a:xfrm>
          <a:prstGeom prst="rect">
            <a:avLst/>
          </a:prstGeom>
          <a:noFill/>
        </p:spPr>
        <p:txBody>
          <a:bodyPr wrap="none" rtlCol="0">
            <a:spAutoFit/>
          </a:bodyPr>
          <a:lstStyle/>
          <a:p>
            <a:pPr algn="ctr"/>
            <a:r>
              <a:rPr kumimoji="1" lang="ja-JP" altLang="en-US" sz="2400" b="1" dirty="0" smtClean="0"/>
              <a:t>基本の構造に肉付けしていくことで、大きな誤りを避けられる。</a:t>
            </a:r>
            <a:endParaRPr kumimoji="1" lang="ja-JP" altLang="en-US"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332656"/>
            <a:ext cx="2943434" cy="646331"/>
          </a:xfrm>
          <a:prstGeom prst="rect">
            <a:avLst/>
          </a:prstGeom>
          <a:noFill/>
        </p:spPr>
        <p:txBody>
          <a:bodyPr wrap="none" rtlCol="0">
            <a:spAutoFit/>
          </a:bodyPr>
          <a:lstStyle/>
          <a:p>
            <a:r>
              <a:rPr kumimoji="1" lang="ja-JP" altLang="en-US" sz="3600" b="1" dirty="0" smtClean="0"/>
              <a:t>最小かつ完備</a:t>
            </a:r>
            <a:endParaRPr kumimoji="1" lang="ja-JP" altLang="en-US" sz="3600" b="1" dirty="0"/>
          </a:p>
        </p:txBody>
      </p:sp>
      <p:sp>
        <p:nvSpPr>
          <p:cNvPr id="3" name="テキスト ボックス 2"/>
          <p:cNvSpPr txBox="1"/>
          <p:nvPr/>
        </p:nvSpPr>
        <p:spPr>
          <a:xfrm>
            <a:off x="611560" y="1628800"/>
            <a:ext cx="8170827" cy="461665"/>
          </a:xfrm>
          <a:prstGeom prst="rect">
            <a:avLst/>
          </a:prstGeom>
          <a:noFill/>
        </p:spPr>
        <p:txBody>
          <a:bodyPr wrap="none" rtlCol="0">
            <a:spAutoFit/>
          </a:bodyPr>
          <a:lstStyle/>
          <a:p>
            <a:r>
              <a:rPr kumimoji="1" lang="ja-JP" altLang="en-US" sz="2400" b="1" dirty="0" smtClean="0"/>
              <a:t>勝ち負けを予想する「サッカーくじ」の主催者のビジネスモデル</a:t>
            </a:r>
            <a:endParaRPr kumimoji="1" lang="ja-JP" altLang="en-US" sz="2400" b="1" dirty="0"/>
          </a:p>
        </p:txBody>
      </p:sp>
      <p:cxnSp>
        <p:nvCxnSpPr>
          <p:cNvPr id="7" name="直線コネクタ 6"/>
          <p:cNvCxnSpPr/>
          <p:nvPr/>
        </p:nvCxnSpPr>
        <p:spPr>
          <a:xfrm>
            <a:off x="323528" y="980728"/>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611560" y="2777831"/>
            <a:ext cx="7891904" cy="830997"/>
          </a:xfrm>
          <a:prstGeom prst="rect">
            <a:avLst/>
          </a:prstGeom>
          <a:noFill/>
        </p:spPr>
        <p:txBody>
          <a:bodyPr wrap="none" rtlCol="0">
            <a:spAutoFit/>
          </a:bodyPr>
          <a:lstStyle/>
          <a:p>
            <a:r>
              <a:rPr kumimoji="1" lang="ja-JP" altLang="en-US" sz="2400" b="1" dirty="0" smtClean="0"/>
              <a:t>主催者はくじを売っているだけなので、「チーム」や「試合」の</a:t>
            </a:r>
            <a:endParaRPr kumimoji="1" lang="en-US" altLang="ja-JP" sz="2400" b="1" dirty="0" smtClean="0"/>
          </a:p>
          <a:p>
            <a:r>
              <a:rPr lang="ja-JP" altLang="en-US" sz="2400" b="1" dirty="0" smtClean="0"/>
              <a:t>情報、概念は不必要</a:t>
            </a:r>
            <a:endParaRPr kumimoji="1" lang="ja-JP" altLang="en-US" sz="2400" b="1" dirty="0"/>
          </a:p>
        </p:txBody>
      </p:sp>
      <p:sp>
        <p:nvSpPr>
          <p:cNvPr id="9" name="テキスト ボックス 8"/>
          <p:cNvSpPr txBox="1"/>
          <p:nvPr/>
        </p:nvSpPr>
        <p:spPr>
          <a:xfrm>
            <a:off x="611560" y="4296194"/>
            <a:ext cx="7378943" cy="461665"/>
          </a:xfrm>
          <a:prstGeom prst="rect">
            <a:avLst/>
          </a:prstGeom>
          <a:noFill/>
        </p:spPr>
        <p:txBody>
          <a:bodyPr wrap="none" rtlCol="0">
            <a:spAutoFit/>
          </a:bodyPr>
          <a:lstStyle/>
          <a:p>
            <a:r>
              <a:rPr kumimoji="1" lang="ja-JP" altLang="en-US" sz="2400" b="1" dirty="0" smtClean="0"/>
              <a:t>サッカーファンから見るモデルにはチームの情報が必要</a:t>
            </a:r>
            <a:endParaRPr kumimoji="1" lang="ja-JP" altLang="en-US" sz="2400" b="1" dirty="0"/>
          </a:p>
        </p:txBody>
      </p:sp>
      <p:sp>
        <p:nvSpPr>
          <p:cNvPr id="10" name="テキスト ボックス 9"/>
          <p:cNvSpPr txBox="1"/>
          <p:nvPr/>
        </p:nvSpPr>
        <p:spPr>
          <a:xfrm>
            <a:off x="611560" y="5445224"/>
            <a:ext cx="6519734" cy="523220"/>
          </a:xfrm>
          <a:prstGeom prst="rect">
            <a:avLst/>
          </a:prstGeom>
          <a:noFill/>
        </p:spPr>
        <p:txBody>
          <a:bodyPr wrap="none" rtlCol="0">
            <a:spAutoFit/>
          </a:bodyPr>
          <a:lstStyle/>
          <a:p>
            <a:r>
              <a:rPr kumimoji="1" lang="ja-JP" altLang="en-US" sz="2800" b="1" u="sng" dirty="0" smtClean="0"/>
              <a:t>視点を守って、必要最低限な概念にする。</a:t>
            </a:r>
            <a:endParaRPr kumimoji="1" lang="ja-JP" altLang="en-US" sz="28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概念レベル</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オブジェクト指向言語の「クラス」を記述するためのもの</a:t>
            </a:r>
            <a:endParaRPr kumimoji="1" lang="en-US" altLang="ja-JP" dirty="0" smtClean="0"/>
          </a:p>
          <a:p>
            <a:r>
              <a:rPr lang="ja-JP" altLang="en-US" dirty="0" smtClean="0"/>
              <a:t>概念をクラス図で書くことによってプログラミングしたときの恣意性を排除する</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クラスシンボルでの表記</a:t>
            </a:r>
            <a:endParaRPr kumimoji="1" lang="ja-JP" altLang="en-US" dirty="0"/>
          </a:p>
        </p:txBody>
      </p:sp>
      <p:graphicFrame>
        <p:nvGraphicFramePr>
          <p:cNvPr id="5" name="表 4"/>
          <p:cNvGraphicFramePr>
            <a:graphicFrameLocks noGrp="1"/>
          </p:cNvGraphicFramePr>
          <p:nvPr/>
        </p:nvGraphicFramePr>
        <p:xfrm>
          <a:off x="2285984" y="2643182"/>
          <a:ext cx="2357454" cy="2903232"/>
        </p:xfrm>
        <a:graphic>
          <a:graphicData uri="http://schemas.openxmlformats.org/drawingml/2006/table">
            <a:tbl>
              <a:tblPr firstRow="1" bandRow="1">
                <a:tableStyleId>{5940675A-B579-460E-94D1-54222C63F5DA}</a:tableStyleId>
              </a:tblPr>
              <a:tblGrid>
                <a:gridCol w="2357454"/>
              </a:tblGrid>
              <a:tr h="500066">
                <a:tc>
                  <a:txBody>
                    <a:bodyPr/>
                    <a:lstStyle/>
                    <a:p>
                      <a:r>
                        <a:rPr kumimoji="1" lang="ja-JP" altLang="en-US" dirty="0" smtClean="0"/>
                        <a:t>学生</a:t>
                      </a:r>
                      <a:endParaRPr kumimoji="1" lang="ja-JP" altLang="en-US" dirty="0"/>
                    </a:p>
                  </a:txBody>
                  <a:tcPr/>
                </a:tc>
              </a:tr>
              <a:tr h="1214446">
                <a:tc>
                  <a:txBody>
                    <a:bodyPr/>
                    <a:lstStyle/>
                    <a:p>
                      <a:r>
                        <a:rPr kumimoji="1" lang="ja-JP" altLang="en-US" dirty="0" smtClean="0"/>
                        <a:t>氏名　　　　　　</a:t>
                      </a:r>
                      <a:r>
                        <a:rPr kumimoji="1" lang="en-US" altLang="ja-JP" dirty="0" smtClean="0"/>
                        <a:t>String</a:t>
                      </a:r>
                    </a:p>
                    <a:p>
                      <a:r>
                        <a:rPr kumimoji="1" lang="ja-JP" altLang="en-US" dirty="0" smtClean="0"/>
                        <a:t>生年月日　　　</a:t>
                      </a:r>
                      <a:r>
                        <a:rPr kumimoji="1" lang="en-US" altLang="ja-JP" dirty="0" smtClean="0"/>
                        <a:t>date</a:t>
                      </a:r>
                    </a:p>
                    <a:p>
                      <a:r>
                        <a:rPr kumimoji="1" lang="ja-JP" altLang="en-US" dirty="0" smtClean="0"/>
                        <a:t>　・</a:t>
                      </a:r>
                      <a:endParaRPr kumimoji="1" lang="en-US" altLang="ja-JP" dirty="0" smtClean="0"/>
                    </a:p>
                    <a:p>
                      <a:r>
                        <a:rPr kumimoji="1" lang="ja-JP" altLang="en-US" dirty="0" smtClean="0"/>
                        <a:t>　・</a:t>
                      </a:r>
                      <a:endParaRPr kumimoji="1" lang="ja-JP" altLang="en-US" dirty="0"/>
                    </a:p>
                  </a:txBody>
                  <a:tcPr/>
                </a:tc>
              </a:tr>
              <a:tr h="1143637">
                <a:tc>
                  <a:txBody>
                    <a:bodyPr/>
                    <a:lstStyle/>
                    <a:p>
                      <a:r>
                        <a:rPr kumimoji="1" lang="en-US" altLang="ja-JP" dirty="0" smtClean="0"/>
                        <a:t>get </a:t>
                      </a:r>
                      <a:r>
                        <a:rPr kumimoji="1" lang="ja-JP" altLang="en-US" dirty="0" smtClean="0"/>
                        <a:t>名前</a:t>
                      </a:r>
                      <a:r>
                        <a:rPr kumimoji="1" lang="en-US" altLang="ja-JP" dirty="0" smtClean="0"/>
                        <a:t>()</a:t>
                      </a:r>
                      <a:r>
                        <a:rPr kumimoji="1" lang="ja-JP" altLang="en-US" dirty="0" smtClean="0"/>
                        <a:t>　</a:t>
                      </a:r>
                      <a:r>
                        <a:rPr kumimoji="1" lang="en-US" altLang="ja-JP" dirty="0" smtClean="0"/>
                        <a:t>String</a:t>
                      </a:r>
                    </a:p>
                    <a:p>
                      <a:r>
                        <a:rPr kumimoji="1" lang="en-US" altLang="ja-JP" dirty="0" smtClean="0"/>
                        <a:t>get </a:t>
                      </a:r>
                      <a:r>
                        <a:rPr kumimoji="1" lang="ja-JP" altLang="en-US" dirty="0" smtClean="0"/>
                        <a:t>年齢</a:t>
                      </a:r>
                      <a:r>
                        <a:rPr kumimoji="1" lang="en-US" altLang="ja-JP" dirty="0" smtClean="0"/>
                        <a:t>()</a:t>
                      </a:r>
                      <a:r>
                        <a:rPr kumimoji="1" lang="ja-JP" altLang="en-US" dirty="0" smtClean="0"/>
                        <a:t>　</a:t>
                      </a:r>
                      <a:r>
                        <a:rPr kumimoji="1" lang="en-US" altLang="ja-JP" dirty="0" err="1" smtClean="0"/>
                        <a:t>int</a:t>
                      </a:r>
                      <a:endParaRPr kumimoji="1" lang="en-US" altLang="ja-JP" dirty="0" smtClean="0"/>
                    </a:p>
                    <a:p>
                      <a:r>
                        <a:rPr kumimoji="1" lang="ja-JP" altLang="en-US" dirty="0" smtClean="0"/>
                        <a:t>　・</a:t>
                      </a:r>
                      <a:endParaRPr kumimoji="1" lang="en-US" altLang="ja-JP" dirty="0" smtClean="0"/>
                    </a:p>
                    <a:p>
                      <a:r>
                        <a:rPr kumimoji="1" lang="ja-JP" altLang="en-US" dirty="0" smtClean="0"/>
                        <a:t>　・</a:t>
                      </a:r>
                      <a:endParaRPr kumimoji="1" lang="ja-JP" altLang="en-US" dirty="0"/>
                    </a:p>
                  </a:txBody>
                  <a:tcPr/>
                </a:tc>
              </a:tr>
            </a:tbl>
          </a:graphicData>
        </a:graphic>
      </p:graphicFrame>
      <p:cxnSp>
        <p:nvCxnSpPr>
          <p:cNvPr id="7" name="直線矢印コネクタ 6"/>
          <p:cNvCxnSpPr/>
          <p:nvPr/>
        </p:nvCxnSpPr>
        <p:spPr>
          <a:xfrm>
            <a:off x="1571604" y="278605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57158" y="2643182"/>
            <a:ext cx="995785" cy="369332"/>
          </a:xfrm>
          <a:prstGeom prst="rect">
            <a:avLst/>
          </a:prstGeom>
          <a:noFill/>
        </p:spPr>
        <p:txBody>
          <a:bodyPr wrap="none" rtlCol="0">
            <a:spAutoFit/>
          </a:bodyPr>
          <a:lstStyle/>
          <a:p>
            <a:r>
              <a:rPr lang="ja-JP" altLang="en-US" dirty="0"/>
              <a:t>クラス名</a:t>
            </a:r>
            <a:endParaRPr kumimoji="1" lang="ja-JP" altLang="en-US" dirty="0"/>
          </a:p>
        </p:txBody>
      </p:sp>
      <p:cxnSp>
        <p:nvCxnSpPr>
          <p:cNvPr id="9" name="直線矢印コネクタ 8"/>
          <p:cNvCxnSpPr/>
          <p:nvPr/>
        </p:nvCxnSpPr>
        <p:spPr>
          <a:xfrm>
            <a:off x="1571604" y="363117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57158" y="3488296"/>
            <a:ext cx="803425" cy="369332"/>
          </a:xfrm>
          <a:prstGeom prst="rect">
            <a:avLst/>
          </a:prstGeom>
          <a:noFill/>
        </p:spPr>
        <p:txBody>
          <a:bodyPr wrap="none" rtlCol="0">
            <a:spAutoFit/>
          </a:bodyPr>
          <a:lstStyle/>
          <a:p>
            <a:r>
              <a:rPr kumimoji="1" lang="ja-JP" altLang="en-US" dirty="0" smtClean="0"/>
              <a:t>データ</a:t>
            </a:r>
            <a:endParaRPr kumimoji="1" lang="ja-JP" altLang="en-US" dirty="0"/>
          </a:p>
        </p:txBody>
      </p:sp>
      <p:cxnSp>
        <p:nvCxnSpPr>
          <p:cNvPr id="11" name="直線矢印コネクタ 10"/>
          <p:cNvCxnSpPr/>
          <p:nvPr/>
        </p:nvCxnSpPr>
        <p:spPr>
          <a:xfrm>
            <a:off x="1571604" y="498849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57158" y="4845618"/>
            <a:ext cx="870751" cy="369332"/>
          </a:xfrm>
          <a:prstGeom prst="rect">
            <a:avLst/>
          </a:prstGeom>
          <a:noFill/>
        </p:spPr>
        <p:txBody>
          <a:bodyPr wrap="none" rtlCol="0">
            <a:spAutoFit/>
          </a:bodyPr>
          <a:lstStyle/>
          <a:p>
            <a:r>
              <a:rPr lang="ja-JP" altLang="en-US" dirty="0"/>
              <a:t>メソッド</a:t>
            </a:r>
            <a:endParaRPr kumimoji="1" lang="ja-JP" altLang="en-US" dirty="0"/>
          </a:p>
        </p:txBody>
      </p:sp>
      <p:cxnSp>
        <p:nvCxnSpPr>
          <p:cNvPr id="13" name="直線矢印コネクタ 12"/>
          <p:cNvCxnSpPr/>
          <p:nvPr/>
        </p:nvCxnSpPr>
        <p:spPr>
          <a:xfrm rot="10800000" flipV="1">
            <a:off x="4500562" y="3000372"/>
            <a:ext cx="192882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500826" y="2857496"/>
            <a:ext cx="1034257" cy="369332"/>
          </a:xfrm>
          <a:prstGeom prst="rect">
            <a:avLst/>
          </a:prstGeom>
          <a:noFill/>
        </p:spPr>
        <p:txBody>
          <a:bodyPr wrap="none" rtlCol="0">
            <a:spAutoFit/>
          </a:bodyPr>
          <a:lstStyle/>
          <a:p>
            <a:r>
              <a:rPr kumimoji="1" lang="ja-JP" altLang="en-US" dirty="0" smtClean="0"/>
              <a:t>データ型</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8426</TotalTime>
  <Words>751</Words>
  <Application>Microsoft Office PowerPoint</Application>
  <PresentationFormat>画面に合わせる (4:3)</PresentationFormat>
  <Paragraphs>158</Paragraphs>
  <Slides>25</Slides>
  <Notes>2</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第三章 静的モデリング１：概念と型</vt:lpstr>
      <vt:lpstr>スライド 2</vt:lpstr>
      <vt:lpstr>スライド 3</vt:lpstr>
      <vt:lpstr>スライド 4</vt:lpstr>
      <vt:lpstr>スライド 5</vt:lpstr>
      <vt:lpstr>スライド 6</vt:lpstr>
      <vt:lpstr>概念レベル</vt:lpstr>
      <vt:lpstr>クラス図</vt:lpstr>
      <vt:lpstr>クラスシンボルでの表記</vt:lpstr>
      <vt:lpstr>型で表す</vt:lpstr>
      <vt:lpstr>キーワードを省略</vt:lpstr>
      <vt:lpstr>以下のプログラムのクラス図を書いてください</vt:lpstr>
      <vt:lpstr>クラスシンボルでの表記</vt:lpstr>
      <vt:lpstr>型で表す</vt:lpstr>
      <vt:lpstr>集合図</vt:lpstr>
      <vt:lpstr>静的モデルの歴史</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第三章 静的モデリング１：概念と型</dc:title>
  <dc:creator>高橋まどか</dc:creator>
  <cp:lastModifiedBy>XPS13</cp:lastModifiedBy>
  <cp:revision>292</cp:revision>
  <dcterms:created xsi:type="dcterms:W3CDTF">2011-05-24T01:33:50Z</dcterms:created>
  <dcterms:modified xsi:type="dcterms:W3CDTF">2011-05-31T03:28:20Z</dcterms:modified>
</cp:coreProperties>
</file>